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 id="2147483692" r:id="rId5"/>
  </p:sldMasterIdLst>
  <p:notesMasterIdLst>
    <p:notesMasterId r:id="rId49"/>
  </p:notesMasterIdLst>
  <p:sldIdLst>
    <p:sldId id="256" r:id="rId6"/>
    <p:sldId id="3347" r:id="rId7"/>
    <p:sldId id="3339" r:id="rId8"/>
    <p:sldId id="3404" r:id="rId9"/>
    <p:sldId id="3371" r:id="rId10"/>
    <p:sldId id="3399" r:id="rId11"/>
    <p:sldId id="3403" r:id="rId12"/>
    <p:sldId id="3408" r:id="rId13"/>
    <p:sldId id="3409" r:id="rId14"/>
    <p:sldId id="3410" r:id="rId15"/>
    <p:sldId id="3411" r:id="rId16"/>
    <p:sldId id="3406" r:id="rId17"/>
    <p:sldId id="3383" r:id="rId18"/>
    <p:sldId id="3407" r:id="rId19"/>
    <p:sldId id="3395" r:id="rId20"/>
    <p:sldId id="3379" r:id="rId21"/>
    <p:sldId id="3380" r:id="rId22"/>
    <p:sldId id="3401" r:id="rId23"/>
    <p:sldId id="3381" r:id="rId24"/>
    <p:sldId id="265" r:id="rId25"/>
    <p:sldId id="266" r:id="rId26"/>
    <p:sldId id="3385" r:id="rId27"/>
    <p:sldId id="3388" r:id="rId28"/>
    <p:sldId id="3365" r:id="rId29"/>
    <p:sldId id="3370" r:id="rId30"/>
    <p:sldId id="3341" r:id="rId31"/>
    <p:sldId id="3343" r:id="rId32"/>
    <p:sldId id="3345" r:id="rId33"/>
    <p:sldId id="3374" r:id="rId34"/>
    <p:sldId id="3392" r:id="rId35"/>
    <p:sldId id="3375" r:id="rId36"/>
    <p:sldId id="3376" r:id="rId37"/>
    <p:sldId id="3389" r:id="rId38"/>
    <p:sldId id="3390" r:id="rId39"/>
    <p:sldId id="3393" r:id="rId40"/>
    <p:sldId id="3400" r:id="rId41"/>
    <p:sldId id="3402" r:id="rId42"/>
    <p:sldId id="3384" r:id="rId43"/>
    <p:sldId id="3386" r:id="rId44"/>
    <p:sldId id="3413" r:id="rId45"/>
    <p:sldId id="3377" r:id="rId46"/>
    <p:sldId id="3387" r:id="rId47"/>
    <p:sldId id="3378" r:id="rId4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extLst>
    <p:ext uri="{521415D9-36F7-43E2-AB2F-B90AF26B5E84}">
      <p14:sectionLst xmlns:p14="http://schemas.microsoft.com/office/powerpoint/2010/main">
        <p14:section name="Default Section" id="{9FDCFA69-83EF-41B4-9E4A-D035AD085B90}">
          <p14:sldIdLst>
            <p14:sldId id="256"/>
          </p14:sldIdLst>
        </p14:section>
        <p14:section name="Background &amp; Structure" id="{8BA261A0-CA62-4B2B-BFE5-861EA62B917A}">
          <p14:sldIdLst>
            <p14:sldId id="3347"/>
          </p14:sldIdLst>
        </p14:section>
        <p14:section name="Current WG's" id="{37662C65-7AEF-4800-A7C4-9C188C88E5AE}">
          <p14:sldIdLst>
            <p14:sldId id="3339"/>
            <p14:sldId id="3404"/>
            <p14:sldId id="3371"/>
            <p14:sldId id="3399"/>
            <p14:sldId id="3403"/>
            <p14:sldId id="3408"/>
            <p14:sldId id="3409"/>
            <p14:sldId id="3410"/>
            <p14:sldId id="3411"/>
          </p14:sldIdLst>
        </p14:section>
        <p14:section name="Inactive WGs" id="{6A1F55C2-A587-4E3F-BBC3-B1FC48C4C020}">
          <p14:sldIdLst>
            <p14:sldId id="3406"/>
            <p14:sldId id="3383"/>
            <p14:sldId id="3407"/>
            <p14:sldId id="3395"/>
          </p14:sldIdLst>
        </p14:section>
        <p14:section name="Non-WG Activities" id="{173AEB5F-8F5F-40F0-B6FC-DB620EC82BB8}">
          <p14:sldIdLst>
            <p14:sldId id="3379"/>
            <p14:sldId id="3380"/>
            <p14:sldId id="3401"/>
            <p14:sldId id="3381"/>
            <p14:sldId id="265"/>
            <p14:sldId id="266"/>
            <p14:sldId id="3385"/>
          </p14:sldIdLst>
        </p14:section>
        <p14:section name="Completed Work" id="{43FCD5AA-6789-445F-A83C-F1D52D5F625F}">
          <p14:sldIdLst>
            <p14:sldId id="3388"/>
            <p14:sldId id="3365"/>
            <p14:sldId id="3370"/>
            <p14:sldId id="3341"/>
            <p14:sldId id="3343"/>
            <p14:sldId id="3345"/>
            <p14:sldId id="3374"/>
            <p14:sldId id="3392"/>
            <p14:sldId id="3375"/>
            <p14:sldId id="3376"/>
            <p14:sldId id="3389"/>
            <p14:sldId id="3390"/>
            <p14:sldId id="3393"/>
            <p14:sldId id="3400"/>
            <p14:sldId id="3402"/>
          </p14:sldIdLst>
        </p14:section>
        <p14:section name="Resources" id="{07B6CD76-B580-4A9D-99A5-9A02F2CE2C21}">
          <p14:sldIdLst>
            <p14:sldId id="3384"/>
            <p14:sldId id="3386"/>
            <p14:sldId id="3413"/>
          </p14:sldIdLst>
        </p14:section>
        <p14:section name="Future WG's" id="{BAB7B305-2982-4A9C-A26B-32DB0E2BB5B8}">
          <p14:sldIdLst>
            <p14:sldId id="3377"/>
            <p14:sldId id="3387"/>
            <p14:sldId id="337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A3CF"/>
    <a:srgbClr val="BB0F0F"/>
    <a:srgbClr val="E81818"/>
    <a:srgbClr val="3CC4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62C148-E15A-4201-9C68-98D387425549}" v="4" dt="2026-02-06T18:36:36.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101" d="100"/>
          <a:sy n="101" d="100"/>
        </p:scale>
        <p:origin x="834"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Craker" userId="66b09ed9-6e97-4bd0-8f7b-e3fa3f3334cc" providerId="ADAL" clId="{DF6BCC00-E127-4A3B-9693-6AE02C0ED5FA}"/>
    <pc:docChg chg="undo custSel addSld delSld modSld sldOrd addSection modSection">
      <pc:chgData name="Ben Craker" userId="66b09ed9-6e97-4bd0-8f7b-e3fa3f3334cc" providerId="ADAL" clId="{DF6BCC00-E127-4A3B-9693-6AE02C0ED5FA}" dt="2026-02-06T18:39:08.911" v="3932" actId="108"/>
      <pc:docMkLst>
        <pc:docMk/>
      </pc:docMkLst>
      <pc:sldChg chg="modSp mod">
        <pc:chgData name="Ben Craker" userId="66b09ed9-6e97-4bd0-8f7b-e3fa3f3334cc" providerId="ADAL" clId="{DF6BCC00-E127-4A3B-9693-6AE02C0ED5FA}" dt="2026-02-05T21:54:15.915" v="1763" actId="20577"/>
        <pc:sldMkLst>
          <pc:docMk/>
          <pc:sldMk cId="588543227" sldId="256"/>
        </pc:sldMkLst>
        <pc:spChg chg="mod">
          <ac:chgData name="Ben Craker" userId="66b09ed9-6e97-4bd0-8f7b-e3fa3f3334cc" providerId="ADAL" clId="{DF6BCC00-E127-4A3B-9693-6AE02C0ED5FA}" dt="2026-02-05T21:54:15.915" v="1763" actId="20577"/>
          <ac:spMkLst>
            <pc:docMk/>
            <pc:sldMk cId="588543227" sldId="256"/>
            <ac:spMk id="19" creationId="{56DBE834-731B-2867-E463-78E7E9B2BD98}"/>
          </ac:spMkLst>
        </pc:spChg>
      </pc:sldChg>
      <pc:sldChg chg="del">
        <pc:chgData name="Ben Craker" userId="66b09ed9-6e97-4bd0-8f7b-e3fa3f3334cc" providerId="ADAL" clId="{DF6BCC00-E127-4A3B-9693-6AE02C0ED5FA}" dt="2026-02-06T18:38:29.017" v="3931" actId="47"/>
        <pc:sldMkLst>
          <pc:docMk/>
          <pc:sldMk cId="3390547105" sldId="3364"/>
        </pc:sldMkLst>
      </pc:sldChg>
      <pc:sldChg chg="modSp mod">
        <pc:chgData name="Ben Craker" userId="66b09ed9-6e97-4bd0-8f7b-e3fa3f3334cc" providerId="ADAL" clId="{DF6BCC00-E127-4A3B-9693-6AE02C0ED5FA}" dt="2026-02-06T18:24:07.041" v="1894" actId="20577"/>
        <pc:sldMkLst>
          <pc:docMk/>
          <pc:sldMk cId="529835806" sldId="3371"/>
        </pc:sldMkLst>
        <pc:spChg chg="mod">
          <ac:chgData name="Ben Craker" userId="66b09ed9-6e97-4bd0-8f7b-e3fa3f3334cc" providerId="ADAL" clId="{DF6BCC00-E127-4A3B-9693-6AE02C0ED5FA}" dt="2026-02-06T18:24:07.041" v="1894" actId="20577"/>
          <ac:spMkLst>
            <pc:docMk/>
            <pc:sldMk cId="529835806" sldId="3371"/>
            <ac:spMk id="4" creationId="{B276590F-005C-E852-836B-95709CE94EFB}"/>
          </ac:spMkLst>
        </pc:spChg>
      </pc:sldChg>
      <pc:sldChg chg="addSp delSp modSp mod">
        <pc:chgData name="Ben Craker" userId="66b09ed9-6e97-4bd0-8f7b-e3fa3f3334cc" providerId="ADAL" clId="{DF6BCC00-E127-4A3B-9693-6AE02C0ED5FA}" dt="2026-02-06T18:37:48.422" v="3927" actId="20577"/>
        <pc:sldMkLst>
          <pc:docMk/>
          <pc:sldMk cId="3278029090" sldId="3380"/>
        </pc:sldMkLst>
        <pc:spChg chg="mod">
          <ac:chgData name="Ben Craker" userId="66b09ed9-6e97-4bd0-8f7b-e3fa3f3334cc" providerId="ADAL" clId="{DF6BCC00-E127-4A3B-9693-6AE02C0ED5FA}" dt="2026-02-06T18:37:48.422" v="3927" actId="20577"/>
          <ac:spMkLst>
            <pc:docMk/>
            <pc:sldMk cId="3278029090" sldId="3380"/>
            <ac:spMk id="5" creationId="{4C8CA8D5-3C05-E40B-DD08-85549D742BB1}"/>
          </ac:spMkLst>
        </pc:spChg>
        <pc:picChg chg="del">
          <ac:chgData name="Ben Craker" userId="66b09ed9-6e97-4bd0-8f7b-e3fa3f3334cc" providerId="ADAL" clId="{DF6BCC00-E127-4A3B-9693-6AE02C0ED5FA}" dt="2026-02-06T18:37:35.272" v="3911" actId="478"/>
          <ac:picMkLst>
            <pc:docMk/>
            <pc:sldMk cId="3278029090" sldId="3380"/>
            <ac:picMk id="8" creationId="{648DF186-1B0F-17FC-9407-8B50C09E6BE4}"/>
          </ac:picMkLst>
        </pc:picChg>
        <pc:picChg chg="add mod">
          <ac:chgData name="Ben Craker" userId="66b09ed9-6e97-4bd0-8f7b-e3fa3f3334cc" providerId="ADAL" clId="{DF6BCC00-E127-4A3B-9693-6AE02C0ED5FA}" dt="2026-02-06T18:37:38.481" v="3913" actId="1076"/>
          <ac:picMkLst>
            <pc:docMk/>
            <pc:sldMk cId="3278029090" sldId="3380"/>
            <ac:picMk id="9" creationId="{C0579271-FE1C-1D91-875A-DDA3B03DC24F}"/>
          </ac:picMkLst>
        </pc:picChg>
      </pc:sldChg>
      <pc:sldChg chg="modSp mod">
        <pc:chgData name="Ben Craker" userId="66b09ed9-6e97-4bd0-8f7b-e3fa3f3334cc" providerId="ADAL" clId="{DF6BCC00-E127-4A3B-9693-6AE02C0ED5FA}" dt="2026-02-06T18:36:58.046" v="3910" actId="313"/>
        <pc:sldMkLst>
          <pc:docMk/>
          <pc:sldMk cId="3311383151" sldId="3383"/>
        </pc:sldMkLst>
        <pc:spChg chg="mod">
          <ac:chgData name="Ben Craker" userId="66b09ed9-6e97-4bd0-8f7b-e3fa3f3334cc" providerId="ADAL" clId="{DF6BCC00-E127-4A3B-9693-6AE02C0ED5FA}" dt="2026-02-06T18:36:58.046" v="3910" actId="313"/>
          <ac:spMkLst>
            <pc:docMk/>
            <pc:sldMk cId="3311383151" sldId="3383"/>
            <ac:spMk id="4" creationId="{7C30DD63-6CBA-545A-C067-2D9554620809}"/>
          </ac:spMkLst>
        </pc:spChg>
      </pc:sldChg>
      <pc:sldChg chg="ord">
        <pc:chgData name="Ben Craker" userId="66b09ed9-6e97-4bd0-8f7b-e3fa3f3334cc" providerId="ADAL" clId="{DF6BCC00-E127-4A3B-9693-6AE02C0ED5FA}" dt="2026-02-06T18:38:28.356" v="3930"/>
        <pc:sldMkLst>
          <pc:docMk/>
          <pc:sldMk cId="439194713" sldId="3388"/>
        </pc:sldMkLst>
      </pc:sldChg>
      <pc:sldChg chg="modSp mod">
        <pc:chgData name="Ben Craker" userId="66b09ed9-6e97-4bd0-8f7b-e3fa3f3334cc" providerId="ADAL" clId="{DF6BCC00-E127-4A3B-9693-6AE02C0ED5FA}" dt="2026-02-06T18:31:40.043" v="3257"/>
        <pc:sldMkLst>
          <pc:docMk/>
          <pc:sldMk cId="1876841416" sldId="3399"/>
        </pc:sldMkLst>
        <pc:spChg chg="mod">
          <ac:chgData name="Ben Craker" userId="66b09ed9-6e97-4bd0-8f7b-e3fa3f3334cc" providerId="ADAL" clId="{DF6BCC00-E127-4A3B-9693-6AE02C0ED5FA}" dt="2026-02-06T18:31:40.043" v="3257"/>
          <ac:spMkLst>
            <pc:docMk/>
            <pc:sldMk cId="1876841416" sldId="3399"/>
            <ac:spMk id="4" creationId="{DF805D62-F8BB-9060-F357-A165E2C4C616}"/>
          </ac:spMkLst>
        </pc:spChg>
      </pc:sldChg>
      <pc:sldChg chg="modSp mod">
        <pc:chgData name="Ben Craker" userId="66b09ed9-6e97-4bd0-8f7b-e3fa3f3334cc" providerId="ADAL" clId="{DF6BCC00-E127-4A3B-9693-6AE02C0ED5FA}" dt="2026-02-06T18:31:22.109" v="3238" actId="6549"/>
        <pc:sldMkLst>
          <pc:docMk/>
          <pc:sldMk cId="3082684979" sldId="3403"/>
        </pc:sldMkLst>
        <pc:spChg chg="mod">
          <ac:chgData name="Ben Craker" userId="66b09ed9-6e97-4bd0-8f7b-e3fa3f3334cc" providerId="ADAL" clId="{DF6BCC00-E127-4A3B-9693-6AE02C0ED5FA}" dt="2026-02-06T18:31:22.109" v="3238" actId="6549"/>
          <ac:spMkLst>
            <pc:docMk/>
            <pc:sldMk cId="3082684979" sldId="3403"/>
            <ac:spMk id="4" creationId="{DF805D62-F8BB-9060-F357-A165E2C4C616}"/>
          </ac:spMkLst>
        </pc:spChg>
      </pc:sldChg>
      <pc:sldChg chg="modSp mod">
        <pc:chgData name="Ben Craker" userId="66b09ed9-6e97-4bd0-8f7b-e3fa3f3334cc" providerId="ADAL" clId="{DF6BCC00-E127-4A3B-9693-6AE02C0ED5FA}" dt="2026-02-06T18:39:08.911" v="3932" actId="108"/>
        <pc:sldMkLst>
          <pc:docMk/>
          <pc:sldMk cId="317041158" sldId="3404"/>
        </pc:sldMkLst>
        <pc:spChg chg="mod">
          <ac:chgData name="Ben Craker" userId="66b09ed9-6e97-4bd0-8f7b-e3fa3f3334cc" providerId="ADAL" clId="{DF6BCC00-E127-4A3B-9693-6AE02C0ED5FA}" dt="2026-02-06T18:39:08.911" v="3932" actId="108"/>
          <ac:spMkLst>
            <pc:docMk/>
            <pc:sldMk cId="317041158" sldId="3404"/>
            <ac:spMk id="44" creationId="{634D6B23-2774-C5CB-4D07-BE492AA09A26}"/>
          </ac:spMkLst>
        </pc:spChg>
      </pc:sldChg>
      <pc:sldChg chg="del">
        <pc:chgData name="Ben Craker" userId="66b09ed9-6e97-4bd0-8f7b-e3fa3f3334cc" providerId="ADAL" clId="{DF6BCC00-E127-4A3B-9693-6AE02C0ED5FA}" dt="2026-02-06T18:38:19.430" v="3928" actId="47"/>
        <pc:sldMkLst>
          <pc:docMk/>
          <pc:sldMk cId="728303222" sldId="3405"/>
        </pc:sldMkLst>
      </pc:sldChg>
      <pc:sldChg chg="modSp mod">
        <pc:chgData name="Ben Craker" userId="66b09ed9-6e97-4bd0-8f7b-e3fa3f3334cc" providerId="ADAL" clId="{DF6BCC00-E127-4A3B-9693-6AE02C0ED5FA}" dt="2026-02-06T18:30:10.539" v="3069" actId="20577"/>
        <pc:sldMkLst>
          <pc:docMk/>
          <pc:sldMk cId="2340907932" sldId="3408"/>
        </pc:sldMkLst>
        <pc:spChg chg="mod">
          <ac:chgData name="Ben Craker" userId="66b09ed9-6e97-4bd0-8f7b-e3fa3f3334cc" providerId="ADAL" clId="{DF6BCC00-E127-4A3B-9693-6AE02C0ED5FA}" dt="2026-02-06T18:30:10.539" v="3069" actId="20577"/>
          <ac:spMkLst>
            <pc:docMk/>
            <pc:sldMk cId="2340907932" sldId="3408"/>
            <ac:spMk id="4" creationId="{FD2FC5D2-992B-9B30-7BE6-84DE7AF97B31}"/>
          </ac:spMkLst>
        </pc:spChg>
      </pc:sldChg>
      <pc:sldChg chg="modSp mod">
        <pc:chgData name="Ben Craker" userId="66b09ed9-6e97-4bd0-8f7b-e3fa3f3334cc" providerId="ADAL" clId="{DF6BCC00-E127-4A3B-9693-6AE02C0ED5FA}" dt="2026-02-06T18:33:12.760" v="3481" actId="6549"/>
        <pc:sldMkLst>
          <pc:docMk/>
          <pc:sldMk cId="1159930185" sldId="3409"/>
        </pc:sldMkLst>
        <pc:spChg chg="mod">
          <ac:chgData name="Ben Craker" userId="66b09ed9-6e97-4bd0-8f7b-e3fa3f3334cc" providerId="ADAL" clId="{DF6BCC00-E127-4A3B-9693-6AE02C0ED5FA}" dt="2026-02-06T18:33:12.760" v="3481" actId="6549"/>
          <ac:spMkLst>
            <pc:docMk/>
            <pc:sldMk cId="1159930185" sldId="3409"/>
            <ac:spMk id="4" creationId="{39B4E6DF-D8F3-58C7-5188-D052F2E1B136}"/>
          </ac:spMkLst>
        </pc:spChg>
      </pc:sldChg>
      <pc:sldChg chg="addSp modSp mod">
        <pc:chgData name="Ben Craker" userId="66b09ed9-6e97-4bd0-8f7b-e3fa3f3334cc" providerId="ADAL" clId="{DF6BCC00-E127-4A3B-9693-6AE02C0ED5FA}" dt="2026-02-06T18:35:11.087" v="3746" actId="1076"/>
        <pc:sldMkLst>
          <pc:docMk/>
          <pc:sldMk cId="988212626" sldId="3410"/>
        </pc:sldMkLst>
        <pc:spChg chg="mod">
          <ac:chgData name="Ben Craker" userId="66b09ed9-6e97-4bd0-8f7b-e3fa3f3334cc" providerId="ADAL" clId="{DF6BCC00-E127-4A3B-9693-6AE02C0ED5FA}" dt="2026-02-06T18:35:04.658" v="3743" actId="20577"/>
          <ac:spMkLst>
            <pc:docMk/>
            <pc:sldMk cId="988212626" sldId="3410"/>
            <ac:spMk id="3" creationId="{B7E0C944-D453-8101-FC60-3A24EA653384}"/>
          </ac:spMkLst>
        </pc:spChg>
        <pc:spChg chg="mod">
          <ac:chgData name="Ben Craker" userId="66b09ed9-6e97-4bd0-8f7b-e3fa3f3334cc" providerId="ADAL" clId="{DF6BCC00-E127-4A3B-9693-6AE02C0ED5FA}" dt="2026-02-06T18:34:19.249" v="3739" actId="20577"/>
          <ac:spMkLst>
            <pc:docMk/>
            <pc:sldMk cId="988212626" sldId="3410"/>
            <ac:spMk id="4" creationId="{0B1ADE39-9FDA-BA69-B555-5C3507236849}"/>
          </ac:spMkLst>
        </pc:spChg>
        <pc:graphicFrameChg chg="add mod modGraphic">
          <ac:chgData name="Ben Craker" userId="66b09ed9-6e97-4bd0-8f7b-e3fa3f3334cc" providerId="ADAL" clId="{DF6BCC00-E127-4A3B-9693-6AE02C0ED5FA}" dt="2026-02-06T18:35:11.087" v="3746" actId="1076"/>
          <ac:graphicFrameMkLst>
            <pc:docMk/>
            <pc:sldMk cId="988212626" sldId="3410"/>
            <ac:graphicFrameMk id="5" creationId="{5DCEB1F8-D9A9-BE5E-2E2F-19780927382A}"/>
          </ac:graphicFrameMkLst>
        </pc:graphicFrameChg>
      </pc:sldChg>
      <pc:sldChg chg="addSp modSp mod">
        <pc:chgData name="Ben Craker" userId="66b09ed9-6e97-4bd0-8f7b-e3fa3f3334cc" providerId="ADAL" clId="{DF6BCC00-E127-4A3B-9693-6AE02C0ED5FA}" dt="2026-02-06T18:36:42.874" v="3909" actId="1076"/>
        <pc:sldMkLst>
          <pc:docMk/>
          <pc:sldMk cId="1213741909" sldId="3411"/>
        </pc:sldMkLst>
        <pc:spChg chg="mod">
          <ac:chgData name="Ben Craker" userId="66b09ed9-6e97-4bd0-8f7b-e3fa3f3334cc" providerId="ADAL" clId="{DF6BCC00-E127-4A3B-9693-6AE02C0ED5FA}" dt="2026-02-06T18:35:38.450" v="3758" actId="20577"/>
          <ac:spMkLst>
            <pc:docMk/>
            <pc:sldMk cId="1213741909" sldId="3411"/>
            <ac:spMk id="3" creationId="{D931233B-4EA9-7062-7B83-5A556E5F9314}"/>
          </ac:spMkLst>
        </pc:spChg>
        <pc:spChg chg="mod">
          <ac:chgData name="Ben Craker" userId="66b09ed9-6e97-4bd0-8f7b-e3fa3f3334cc" providerId="ADAL" clId="{DF6BCC00-E127-4A3B-9693-6AE02C0ED5FA}" dt="2026-02-06T18:36:14.160" v="3905" actId="20577"/>
          <ac:spMkLst>
            <pc:docMk/>
            <pc:sldMk cId="1213741909" sldId="3411"/>
            <ac:spMk id="4" creationId="{F164D464-1D09-20A7-82B7-5544DF9F4DC1}"/>
          </ac:spMkLst>
        </pc:spChg>
        <pc:graphicFrameChg chg="add mod modGraphic">
          <ac:chgData name="Ben Craker" userId="66b09ed9-6e97-4bd0-8f7b-e3fa3f3334cc" providerId="ADAL" clId="{DF6BCC00-E127-4A3B-9693-6AE02C0ED5FA}" dt="2026-02-06T18:36:42.874" v="3909" actId="1076"/>
          <ac:graphicFrameMkLst>
            <pc:docMk/>
            <pc:sldMk cId="1213741909" sldId="3411"/>
            <ac:graphicFrameMk id="5" creationId="{D02CFDCC-0F0C-83E8-E18E-12AA6E780D3A}"/>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hyperlink" Target="https://app.smartsheet.com/b/form/fcdb70b518dc41f2bf65640bc6130129" TargetMode="External"/><Relationship Id="rId1" Type="http://schemas.openxmlformats.org/officeDocument/2006/relationships/hyperlink" Target="https://aggateway.atlassian.net/l/cp/6KTWXmQd" TargetMode="Externa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s://aggateway.atlassian.net/l/cp/6KTWXmQd" TargetMode="External"/><Relationship Id="rId7" Type="http://schemas.openxmlformats.org/officeDocument/2006/relationships/image" Target="../media/image16.svg"/><Relationship Id="rId12" Type="http://schemas.openxmlformats.org/officeDocument/2006/relationships/hyperlink" Target="https://app.smartsheet.com/b/form/fcdb70b518dc41f2bf65640bc6130129" TargetMode="External"/><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0249E2-0B32-46E6-92D6-2443A477153A}" type="doc">
      <dgm:prSet loTypeId="urn:microsoft.com/office/officeart/2018/2/layout/IconVerticalSolidList" loCatId="icon" qsTypeId="urn:microsoft.com/office/officeart/2005/8/quickstyle/simple1" qsCatId="simple" csTypeId="urn:microsoft.com/office/officeart/2005/8/colors/colorful3" csCatId="colorful" phldr="1"/>
      <dgm:spPr/>
      <dgm:t>
        <a:bodyPr/>
        <a:lstStyle/>
        <a:p>
          <a:endParaRPr lang="en-US"/>
        </a:p>
      </dgm:t>
    </dgm:pt>
    <dgm:pt modelId="{3FA14732-E5BC-40FB-8633-FC209ACD7FAB}">
      <dgm:prSet/>
      <dgm:spPr/>
      <dgm:t>
        <a:bodyPr/>
        <a:lstStyle/>
        <a:p>
          <a:pPr>
            <a:lnSpc>
              <a:spcPct val="100000"/>
            </a:lnSpc>
          </a:pPr>
          <a:r>
            <a:rPr lang="en-US"/>
            <a:t>Found within </a:t>
          </a:r>
          <a:r>
            <a:rPr lang="en-US">
              <a:hlinkClick xmlns:r="http://schemas.openxmlformats.org/officeDocument/2006/relationships" r:id="rId1"/>
            </a:rPr>
            <a:t>Portfolio Management Center</a:t>
          </a:r>
          <a:endParaRPr lang="en-US"/>
        </a:p>
      </dgm:t>
    </dgm:pt>
    <dgm:pt modelId="{22830207-053C-419B-8D60-CF8FB1532A42}" type="parTrans" cxnId="{79511722-639D-495A-A611-523714C05859}">
      <dgm:prSet/>
      <dgm:spPr/>
      <dgm:t>
        <a:bodyPr/>
        <a:lstStyle/>
        <a:p>
          <a:endParaRPr lang="en-US"/>
        </a:p>
      </dgm:t>
    </dgm:pt>
    <dgm:pt modelId="{220E5BDC-EA56-4ACC-AC4E-D2591D0C25DB}" type="sibTrans" cxnId="{79511722-639D-495A-A611-523714C05859}">
      <dgm:prSet/>
      <dgm:spPr/>
      <dgm:t>
        <a:bodyPr/>
        <a:lstStyle/>
        <a:p>
          <a:endParaRPr lang="en-US"/>
        </a:p>
      </dgm:t>
    </dgm:pt>
    <dgm:pt modelId="{8A0A4375-690E-4A95-934D-8F9F757312A0}">
      <dgm:prSet/>
      <dgm:spPr/>
      <dgm:t>
        <a:bodyPr/>
        <a:lstStyle/>
        <a:p>
          <a:pPr>
            <a:lnSpc>
              <a:spcPct val="100000"/>
            </a:lnSpc>
          </a:pPr>
          <a:r>
            <a:rPr lang="en-US"/>
            <a:t>Portfolio Team</a:t>
          </a:r>
        </a:p>
      </dgm:t>
    </dgm:pt>
    <dgm:pt modelId="{3AC45AFE-A303-465D-91D7-1A502A6F309D}" type="parTrans" cxnId="{4930A420-D362-40B6-82F1-E9FB0BBEB9E6}">
      <dgm:prSet/>
      <dgm:spPr/>
      <dgm:t>
        <a:bodyPr/>
        <a:lstStyle/>
        <a:p>
          <a:endParaRPr lang="en-US"/>
        </a:p>
      </dgm:t>
    </dgm:pt>
    <dgm:pt modelId="{342EA793-4885-4FDC-B5FA-9370CF70AF46}" type="sibTrans" cxnId="{4930A420-D362-40B6-82F1-E9FB0BBEB9E6}">
      <dgm:prSet/>
      <dgm:spPr/>
      <dgm:t>
        <a:bodyPr/>
        <a:lstStyle/>
        <a:p>
          <a:endParaRPr lang="en-US"/>
        </a:p>
      </dgm:t>
    </dgm:pt>
    <dgm:pt modelId="{D48BC02C-CF63-4ED6-81AF-95043EE95F39}">
      <dgm:prSet/>
      <dgm:spPr/>
      <dgm:t>
        <a:bodyPr/>
        <a:lstStyle/>
        <a:p>
          <a:pPr>
            <a:lnSpc>
              <a:spcPct val="100000"/>
            </a:lnSpc>
          </a:pPr>
          <a:r>
            <a:rPr lang="en-US" dirty="0"/>
            <a:t>Strategic in nature, providing longer term guidance across the portfolio</a:t>
          </a:r>
        </a:p>
      </dgm:t>
    </dgm:pt>
    <dgm:pt modelId="{BCE538CF-8A40-4979-A67D-FE837B25D47B}" type="parTrans" cxnId="{FCDCF55D-E3AB-445C-B4C4-AABE758CD78A}">
      <dgm:prSet/>
      <dgm:spPr/>
      <dgm:t>
        <a:bodyPr/>
        <a:lstStyle/>
        <a:p>
          <a:endParaRPr lang="en-US"/>
        </a:p>
      </dgm:t>
    </dgm:pt>
    <dgm:pt modelId="{DA2A719B-C88C-4B72-9713-51FF845E0221}" type="sibTrans" cxnId="{FCDCF55D-E3AB-445C-B4C4-AABE758CD78A}">
      <dgm:prSet/>
      <dgm:spPr/>
      <dgm:t>
        <a:bodyPr/>
        <a:lstStyle/>
        <a:p>
          <a:endParaRPr lang="en-US"/>
        </a:p>
      </dgm:t>
    </dgm:pt>
    <dgm:pt modelId="{C1413E16-540D-4E2D-B970-5309AC39BEC2}">
      <dgm:prSet/>
      <dgm:spPr/>
      <dgm:t>
        <a:bodyPr/>
        <a:lstStyle/>
        <a:p>
          <a:pPr>
            <a:lnSpc>
              <a:spcPct val="100000"/>
            </a:lnSpc>
          </a:pPr>
          <a:r>
            <a:rPr lang="en-US"/>
            <a:t>Working Groups</a:t>
          </a:r>
        </a:p>
      </dgm:t>
    </dgm:pt>
    <dgm:pt modelId="{2639A18C-1858-40BC-8719-CE090203412C}" type="parTrans" cxnId="{EFA67A53-5396-48E4-999F-78D421DDCA78}">
      <dgm:prSet/>
      <dgm:spPr/>
      <dgm:t>
        <a:bodyPr/>
        <a:lstStyle/>
        <a:p>
          <a:endParaRPr lang="en-US"/>
        </a:p>
      </dgm:t>
    </dgm:pt>
    <dgm:pt modelId="{B3E291E9-C5B4-40A2-9764-EB6EAF051091}" type="sibTrans" cxnId="{EFA67A53-5396-48E4-999F-78D421DDCA78}">
      <dgm:prSet/>
      <dgm:spPr/>
      <dgm:t>
        <a:bodyPr/>
        <a:lstStyle/>
        <a:p>
          <a:endParaRPr lang="en-US"/>
        </a:p>
      </dgm:t>
    </dgm:pt>
    <dgm:pt modelId="{017EE43C-D253-4A1D-A575-719BBDE2E9A6}">
      <dgm:prSet/>
      <dgm:spPr/>
      <dgm:t>
        <a:bodyPr/>
        <a:lstStyle/>
        <a:p>
          <a:pPr>
            <a:lnSpc>
              <a:spcPct val="100000"/>
            </a:lnSpc>
          </a:pPr>
          <a:r>
            <a:rPr lang="en-US" dirty="0"/>
            <a:t>Specific deliverables and timeline (goal of &lt;3 months), creating defined digital resources</a:t>
          </a:r>
        </a:p>
      </dgm:t>
    </dgm:pt>
    <dgm:pt modelId="{3ACAEA29-13DB-47BB-92A2-2124C5E696DA}" type="parTrans" cxnId="{85C9BE6B-85DE-4C9A-AED1-3B661AB274BF}">
      <dgm:prSet/>
      <dgm:spPr/>
      <dgm:t>
        <a:bodyPr/>
        <a:lstStyle/>
        <a:p>
          <a:endParaRPr lang="en-US"/>
        </a:p>
      </dgm:t>
    </dgm:pt>
    <dgm:pt modelId="{9B417998-6FA6-42E8-8999-F02DB5CB80BF}" type="sibTrans" cxnId="{85C9BE6B-85DE-4C9A-AED1-3B661AB274BF}">
      <dgm:prSet/>
      <dgm:spPr/>
      <dgm:t>
        <a:bodyPr/>
        <a:lstStyle/>
        <a:p>
          <a:endParaRPr lang="en-US"/>
        </a:p>
      </dgm:t>
    </dgm:pt>
    <dgm:pt modelId="{BA6534F6-7405-4BAA-B765-ADB32272712A}">
      <dgm:prSet/>
      <dgm:spPr/>
      <dgm:t>
        <a:bodyPr/>
        <a:lstStyle/>
        <a:p>
          <a:pPr>
            <a:lnSpc>
              <a:spcPct val="100000"/>
            </a:lnSpc>
          </a:pPr>
          <a:r>
            <a:rPr lang="en-US"/>
            <a:t>Member organizations affirmatively join a Working Groups via </a:t>
          </a:r>
          <a:r>
            <a:rPr lang="en-US">
              <a:hlinkClick xmlns:r="http://schemas.openxmlformats.org/officeDocument/2006/relationships" r:id="rId2"/>
            </a:rPr>
            <a:t>Join Form</a:t>
          </a:r>
          <a:endParaRPr lang="en-US"/>
        </a:p>
      </dgm:t>
    </dgm:pt>
    <dgm:pt modelId="{AFB685FC-7799-446C-820F-AED9C888E351}" type="parTrans" cxnId="{23CF5508-5207-4A9E-A616-83D8FD95DCED}">
      <dgm:prSet/>
      <dgm:spPr/>
      <dgm:t>
        <a:bodyPr/>
        <a:lstStyle/>
        <a:p>
          <a:endParaRPr lang="en-US"/>
        </a:p>
      </dgm:t>
    </dgm:pt>
    <dgm:pt modelId="{D26A4AC9-415A-48C8-AD0B-50654183D2A0}" type="sibTrans" cxnId="{23CF5508-5207-4A9E-A616-83D8FD95DCED}">
      <dgm:prSet/>
      <dgm:spPr/>
      <dgm:t>
        <a:bodyPr/>
        <a:lstStyle/>
        <a:p>
          <a:endParaRPr lang="en-US"/>
        </a:p>
      </dgm:t>
    </dgm:pt>
    <dgm:pt modelId="{69B61141-3A87-4963-B860-7F6E45500D3A}">
      <dgm:prSet/>
      <dgm:spPr/>
      <dgm:t>
        <a:bodyPr/>
        <a:lstStyle/>
        <a:p>
          <a:pPr>
            <a:lnSpc>
              <a:spcPct val="100000"/>
            </a:lnSpc>
          </a:pPr>
          <a:r>
            <a:rPr lang="en-US"/>
            <a:t>Company participation must be confirmed by AgGateway primary contact per IP policy</a:t>
          </a:r>
        </a:p>
      </dgm:t>
    </dgm:pt>
    <dgm:pt modelId="{80C85938-C394-4576-BC79-EDF0343A93A9}" type="parTrans" cxnId="{166F5D60-0EA3-413A-AF11-7EF0ED341FE8}">
      <dgm:prSet/>
      <dgm:spPr/>
      <dgm:t>
        <a:bodyPr/>
        <a:lstStyle/>
        <a:p>
          <a:endParaRPr lang="en-US"/>
        </a:p>
      </dgm:t>
    </dgm:pt>
    <dgm:pt modelId="{E11A8E10-3C18-48E3-A4C8-E3AF14E475F2}" type="sibTrans" cxnId="{166F5D60-0EA3-413A-AF11-7EF0ED341FE8}">
      <dgm:prSet/>
      <dgm:spPr/>
      <dgm:t>
        <a:bodyPr/>
        <a:lstStyle/>
        <a:p>
          <a:endParaRPr lang="en-US"/>
        </a:p>
      </dgm:t>
    </dgm:pt>
    <dgm:pt modelId="{713EC2DB-CD34-4AE0-BB1B-31A0B1BF2CE2}">
      <dgm:prSet/>
      <dgm:spPr/>
      <dgm:t>
        <a:bodyPr/>
        <a:lstStyle/>
        <a:p>
          <a:pPr>
            <a:lnSpc>
              <a:spcPct val="100000"/>
            </a:lnSpc>
          </a:pPr>
          <a:r>
            <a:rPr lang="en-US" dirty="0"/>
            <a:t>Meetups</a:t>
          </a:r>
        </a:p>
      </dgm:t>
    </dgm:pt>
    <dgm:pt modelId="{70255B4A-0B3A-4243-A7EA-10C8F1289EEB}" type="parTrans" cxnId="{F04FF5F4-342A-4A4E-A320-184944163620}">
      <dgm:prSet/>
      <dgm:spPr/>
      <dgm:t>
        <a:bodyPr/>
        <a:lstStyle/>
        <a:p>
          <a:endParaRPr lang="en-US"/>
        </a:p>
      </dgm:t>
    </dgm:pt>
    <dgm:pt modelId="{5B89F242-50B0-43D9-99A9-171F5DC9D258}" type="sibTrans" cxnId="{F04FF5F4-342A-4A4E-A320-184944163620}">
      <dgm:prSet/>
      <dgm:spPr/>
      <dgm:t>
        <a:bodyPr/>
        <a:lstStyle/>
        <a:p>
          <a:endParaRPr lang="en-US"/>
        </a:p>
      </dgm:t>
    </dgm:pt>
    <dgm:pt modelId="{94580B7E-45D4-4C69-94FC-33518767D1D0}">
      <dgm:prSet/>
      <dgm:spPr/>
      <dgm:t>
        <a:bodyPr/>
        <a:lstStyle/>
        <a:p>
          <a:pPr>
            <a:lnSpc>
              <a:spcPct val="100000"/>
            </a:lnSpc>
          </a:pPr>
          <a:r>
            <a:rPr lang="en-US" dirty="0"/>
            <a:t>Open meetings to discuss a topic often leading to a new Working Group by identifying scope/deliverables, </a:t>
          </a:r>
        </a:p>
      </dgm:t>
    </dgm:pt>
    <dgm:pt modelId="{AAED7260-5B09-4E1E-AF45-FB71F40E9303}" type="parTrans" cxnId="{0877E14D-9DB4-4398-B24D-6DDABB971DBD}">
      <dgm:prSet/>
      <dgm:spPr/>
      <dgm:t>
        <a:bodyPr/>
        <a:lstStyle/>
        <a:p>
          <a:endParaRPr lang="en-US"/>
        </a:p>
      </dgm:t>
    </dgm:pt>
    <dgm:pt modelId="{DF68CA46-42B4-4EE2-8889-D27E644F98DD}" type="sibTrans" cxnId="{0877E14D-9DB4-4398-B24D-6DDABB971DBD}">
      <dgm:prSet/>
      <dgm:spPr/>
      <dgm:t>
        <a:bodyPr/>
        <a:lstStyle/>
        <a:p>
          <a:endParaRPr lang="en-US"/>
        </a:p>
      </dgm:t>
    </dgm:pt>
    <dgm:pt modelId="{0F9F70DF-DCE7-49EE-8A05-74EE3A8BB560}" type="pres">
      <dgm:prSet presAssocID="{D60249E2-0B32-46E6-92D6-2443A477153A}" presName="root" presStyleCnt="0">
        <dgm:presLayoutVars>
          <dgm:dir/>
          <dgm:resizeHandles val="exact"/>
        </dgm:presLayoutVars>
      </dgm:prSet>
      <dgm:spPr/>
    </dgm:pt>
    <dgm:pt modelId="{10B3C102-7C47-4980-B787-CF10F8B13563}" type="pres">
      <dgm:prSet presAssocID="{3FA14732-E5BC-40FB-8633-FC209ACD7FAB}" presName="compNode" presStyleCnt="0"/>
      <dgm:spPr/>
    </dgm:pt>
    <dgm:pt modelId="{0ED5F5B8-2F22-4B05-91F2-A902B17B3044}" type="pres">
      <dgm:prSet presAssocID="{3FA14732-E5BC-40FB-8633-FC209ACD7FAB}" presName="bgRect" presStyleLbl="bgShp" presStyleIdx="0" presStyleCnt="5"/>
      <dgm:spPr/>
    </dgm:pt>
    <dgm:pt modelId="{FD2E0E86-AFD8-4815-AA96-7DDECECEB39D}" type="pres">
      <dgm:prSet presAssocID="{3FA14732-E5BC-40FB-8633-FC209ACD7FAB}" presName="iconRect" presStyleLbl="node1" presStyleIdx="0" presStyleCnt="5"/>
      <dgm:spPr>
        <a:blipFill>
          <a:blip xmlns:r="http://schemas.openxmlformats.org/officeDocument/2006/relationships"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agnifying glass"/>
        </a:ext>
      </dgm:extLst>
    </dgm:pt>
    <dgm:pt modelId="{A1101140-C9A0-4271-8C84-28342D134F79}" type="pres">
      <dgm:prSet presAssocID="{3FA14732-E5BC-40FB-8633-FC209ACD7FAB}" presName="spaceRect" presStyleCnt="0"/>
      <dgm:spPr/>
    </dgm:pt>
    <dgm:pt modelId="{4828AC26-77D6-4721-84B7-278CE02CEED7}" type="pres">
      <dgm:prSet presAssocID="{3FA14732-E5BC-40FB-8633-FC209ACD7FAB}" presName="parTx" presStyleLbl="revTx" presStyleIdx="0" presStyleCnt="9">
        <dgm:presLayoutVars>
          <dgm:chMax val="0"/>
          <dgm:chPref val="0"/>
        </dgm:presLayoutVars>
      </dgm:prSet>
      <dgm:spPr/>
    </dgm:pt>
    <dgm:pt modelId="{3FFBDC7C-1B68-49B4-B8CE-7B7ED37A49A9}" type="pres">
      <dgm:prSet presAssocID="{220E5BDC-EA56-4ACC-AC4E-D2591D0C25DB}" presName="sibTrans" presStyleCnt="0"/>
      <dgm:spPr/>
    </dgm:pt>
    <dgm:pt modelId="{E4BC16A4-FE52-4565-A2A5-D0DA133D3313}" type="pres">
      <dgm:prSet presAssocID="{8A0A4375-690E-4A95-934D-8F9F757312A0}" presName="compNode" presStyleCnt="0"/>
      <dgm:spPr/>
    </dgm:pt>
    <dgm:pt modelId="{D02D9C3A-9793-4F57-9953-B936F3F4222F}" type="pres">
      <dgm:prSet presAssocID="{8A0A4375-690E-4A95-934D-8F9F757312A0}" presName="bgRect" presStyleLbl="bgShp" presStyleIdx="1" presStyleCnt="5"/>
      <dgm:spPr/>
    </dgm:pt>
    <dgm:pt modelId="{B123427C-21BB-4823-8B10-572283CC66B4}" type="pres">
      <dgm:prSet presAssocID="{8A0A4375-690E-4A95-934D-8F9F757312A0}" presName="iconRect" presStyleLbl="node1" presStyleIdx="1" presStyleCnt="5"/>
      <dgm:spPr>
        <a:blipFill>
          <a:blip xmlns:r="http://schemas.openxmlformats.org/officeDocument/2006/relationships"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ecturer"/>
        </a:ext>
      </dgm:extLst>
    </dgm:pt>
    <dgm:pt modelId="{CB582F80-6B50-4737-A7F0-38DB11443DD0}" type="pres">
      <dgm:prSet presAssocID="{8A0A4375-690E-4A95-934D-8F9F757312A0}" presName="spaceRect" presStyleCnt="0"/>
      <dgm:spPr/>
    </dgm:pt>
    <dgm:pt modelId="{D95A72C9-489F-4F01-83CA-80AD75453BAF}" type="pres">
      <dgm:prSet presAssocID="{8A0A4375-690E-4A95-934D-8F9F757312A0}" presName="parTx" presStyleLbl="revTx" presStyleIdx="1" presStyleCnt="9">
        <dgm:presLayoutVars>
          <dgm:chMax val="0"/>
          <dgm:chPref val="0"/>
        </dgm:presLayoutVars>
      </dgm:prSet>
      <dgm:spPr/>
    </dgm:pt>
    <dgm:pt modelId="{44879265-A075-4D9D-844B-0E4892F88B42}" type="pres">
      <dgm:prSet presAssocID="{8A0A4375-690E-4A95-934D-8F9F757312A0}" presName="desTx" presStyleLbl="revTx" presStyleIdx="2" presStyleCnt="9">
        <dgm:presLayoutVars/>
      </dgm:prSet>
      <dgm:spPr/>
    </dgm:pt>
    <dgm:pt modelId="{AF72CCA0-E457-49C9-897A-D7CEDD79C0C5}" type="pres">
      <dgm:prSet presAssocID="{342EA793-4885-4FDC-B5FA-9370CF70AF46}" presName="sibTrans" presStyleCnt="0"/>
      <dgm:spPr/>
    </dgm:pt>
    <dgm:pt modelId="{E2D5F959-6CBC-4168-A242-9DE4550E7C2F}" type="pres">
      <dgm:prSet presAssocID="{713EC2DB-CD34-4AE0-BB1B-31A0B1BF2CE2}" presName="compNode" presStyleCnt="0"/>
      <dgm:spPr/>
    </dgm:pt>
    <dgm:pt modelId="{5CF4C277-5C0E-4C89-B0E9-F775263E2AD3}" type="pres">
      <dgm:prSet presAssocID="{713EC2DB-CD34-4AE0-BB1B-31A0B1BF2CE2}" presName="bgRect" presStyleLbl="bgShp" presStyleIdx="2" presStyleCnt="5"/>
      <dgm:spPr/>
    </dgm:pt>
    <dgm:pt modelId="{8AC43414-7513-4D58-B888-04D36586FE32}" type="pres">
      <dgm:prSet presAssocID="{713EC2DB-CD34-4AE0-BB1B-31A0B1BF2CE2}" presName="iconRect" presStyleLbl="node1" presStyleIdx="2" presStyleCnt="5"/>
      <dgm:spPr>
        <a:blipFill rotWithShape="1">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pt>
    <dgm:pt modelId="{85103253-07DA-4974-B72F-7AD9AAB86B2B}" type="pres">
      <dgm:prSet presAssocID="{713EC2DB-CD34-4AE0-BB1B-31A0B1BF2CE2}" presName="spaceRect" presStyleCnt="0"/>
      <dgm:spPr/>
    </dgm:pt>
    <dgm:pt modelId="{5BB56409-BE6D-4EA8-A25D-A14E977941E0}" type="pres">
      <dgm:prSet presAssocID="{713EC2DB-CD34-4AE0-BB1B-31A0B1BF2CE2}" presName="parTx" presStyleLbl="revTx" presStyleIdx="3" presStyleCnt="9">
        <dgm:presLayoutVars>
          <dgm:chMax val="0"/>
          <dgm:chPref val="0"/>
        </dgm:presLayoutVars>
      </dgm:prSet>
      <dgm:spPr/>
    </dgm:pt>
    <dgm:pt modelId="{95CA7CF1-2921-42A6-8D6B-4AFA9FDEFFE5}" type="pres">
      <dgm:prSet presAssocID="{713EC2DB-CD34-4AE0-BB1B-31A0B1BF2CE2}" presName="desTx" presStyleLbl="revTx" presStyleIdx="4" presStyleCnt="9">
        <dgm:presLayoutVars/>
      </dgm:prSet>
      <dgm:spPr/>
    </dgm:pt>
    <dgm:pt modelId="{A9429C68-219B-4516-BF0E-D695B2FF367B}" type="pres">
      <dgm:prSet presAssocID="{5B89F242-50B0-43D9-99A9-171F5DC9D258}" presName="sibTrans" presStyleCnt="0"/>
      <dgm:spPr/>
    </dgm:pt>
    <dgm:pt modelId="{87105C61-E0C1-4714-BFB8-3D43CC7BC84C}" type="pres">
      <dgm:prSet presAssocID="{C1413E16-540D-4E2D-B970-5309AC39BEC2}" presName="compNode" presStyleCnt="0"/>
      <dgm:spPr/>
    </dgm:pt>
    <dgm:pt modelId="{C517E8EB-B5C1-43AB-B5DF-3688B5B93813}" type="pres">
      <dgm:prSet presAssocID="{C1413E16-540D-4E2D-B970-5309AC39BEC2}" presName="bgRect" presStyleLbl="bgShp" presStyleIdx="3" presStyleCnt="5"/>
      <dgm:spPr/>
    </dgm:pt>
    <dgm:pt modelId="{22D8181C-2E34-49E8-8214-7D5AEEBE6303}" type="pres">
      <dgm:prSet presAssocID="{C1413E16-540D-4E2D-B970-5309AC39BEC2}" presName="iconRect" presStyleLbl="node1" presStyleIdx="3" presStyleCnt="5"/>
      <dgm:spPr>
        <a:blipFill>
          <a:blip xmlns:r="http://schemas.openxmlformats.org/officeDocument/2006/relationships"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Stopwatch"/>
        </a:ext>
      </dgm:extLst>
    </dgm:pt>
    <dgm:pt modelId="{0ADFE1B5-ABE9-4D2D-ACDA-08171D624F33}" type="pres">
      <dgm:prSet presAssocID="{C1413E16-540D-4E2D-B970-5309AC39BEC2}" presName="spaceRect" presStyleCnt="0"/>
      <dgm:spPr/>
    </dgm:pt>
    <dgm:pt modelId="{CEF8EDCA-306B-4E18-BC7B-A2710B413229}" type="pres">
      <dgm:prSet presAssocID="{C1413E16-540D-4E2D-B970-5309AC39BEC2}" presName="parTx" presStyleLbl="revTx" presStyleIdx="5" presStyleCnt="9">
        <dgm:presLayoutVars>
          <dgm:chMax val="0"/>
          <dgm:chPref val="0"/>
        </dgm:presLayoutVars>
      </dgm:prSet>
      <dgm:spPr/>
    </dgm:pt>
    <dgm:pt modelId="{F2589858-638C-448B-B37E-B82664E4EA10}" type="pres">
      <dgm:prSet presAssocID="{C1413E16-540D-4E2D-B970-5309AC39BEC2}" presName="desTx" presStyleLbl="revTx" presStyleIdx="6" presStyleCnt="9">
        <dgm:presLayoutVars/>
      </dgm:prSet>
      <dgm:spPr/>
    </dgm:pt>
    <dgm:pt modelId="{64A74B6F-1252-4953-A42A-0ACFF0A00383}" type="pres">
      <dgm:prSet presAssocID="{B3E291E9-C5B4-40A2-9764-EB6EAF051091}" presName="sibTrans" presStyleCnt="0"/>
      <dgm:spPr/>
    </dgm:pt>
    <dgm:pt modelId="{B2C71039-FA5F-485B-8754-F71CEECAAE05}" type="pres">
      <dgm:prSet presAssocID="{BA6534F6-7405-4BAA-B765-ADB32272712A}" presName="compNode" presStyleCnt="0"/>
      <dgm:spPr/>
    </dgm:pt>
    <dgm:pt modelId="{8195408E-D7EE-4D89-B173-AC895D5A9038}" type="pres">
      <dgm:prSet presAssocID="{BA6534F6-7405-4BAA-B765-ADB32272712A}" presName="bgRect" presStyleLbl="bgShp" presStyleIdx="4" presStyleCnt="5"/>
      <dgm:spPr/>
    </dgm:pt>
    <dgm:pt modelId="{8A1081AA-DAC3-4480-83E6-CB4373D67863}" type="pres">
      <dgm:prSet presAssocID="{BA6534F6-7405-4BAA-B765-ADB32272712A}" presName="iconRect" presStyleLbl="node1" presStyleIdx="4" presStyleCnt="5"/>
      <dgm:spPr>
        <a:blipFill>
          <a:blip xmlns:r="http://schemas.openxmlformats.org/officeDocument/2006/relationships" r:embed="rId11" cstate="screen">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Users"/>
        </a:ext>
      </dgm:extLst>
    </dgm:pt>
    <dgm:pt modelId="{AF8456E8-755F-4B36-84D8-0B9040BB0468}" type="pres">
      <dgm:prSet presAssocID="{BA6534F6-7405-4BAA-B765-ADB32272712A}" presName="spaceRect" presStyleCnt="0"/>
      <dgm:spPr/>
    </dgm:pt>
    <dgm:pt modelId="{4B4A1EFE-B3FF-44D2-BFFF-98D2A5A3E8B2}" type="pres">
      <dgm:prSet presAssocID="{BA6534F6-7405-4BAA-B765-ADB32272712A}" presName="parTx" presStyleLbl="revTx" presStyleIdx="7" presStyleCnt="9">
        <dgm:presLayoutVars>
          <dgm:chMax val="0"/>
          <dgm:chPref val="0"/>
        </dgm:presLayoutVars>
      </dgm:prSet>
      <dgm:spPr/>
    </dgm:pt>
    <dgm:pt modelId="{01C23838-3B47-4B90-990B-01106EF2B8D5}" type="pres">
      <dgm:prSet presAssocID="{BA6534F6-7405-4BAA-B765-ADB32272712A}" presName="desTx" presStyleLbl="revTx" presStyleIdx="8" presStyleCnt="9">
        <dgm:presLayoutVars/>
      </dgm:prSet>
      <dgm:spPr/>
    </dgm:pt>
  </dgm:ptLst>
  <dgm:cxnLst>
    <dgm:cxn modelId="{F9FD5F04-82E9-4558-A64F-D106C9F1FBC8}" type="presOf" srcId="{69B61141-3A87-4963-B860-7F6E45500D3A}" destId="{01C23838-3B47-4B90-990B-01106EF2B8D5}" srcOrd="0" destOrd="0" presId="urn:microsoft.com/office/officeart/2018/2/layout/IconVerticalSolidList"/>
    <dgm:cxn modelId="{23CF5508-5207-4A9E-A616-83D8FD95DCED}" srcId="{D60249E2-0B32-46E6-92D6-2443A477153A}" destId="{BA6534F6-7405-4BAA-B765-ADB32272712A}" srcOrd="4" destOrd="0" parTransId="{AFB685FC-7799-446C-820F-AED9C888E351}" sibTransId="{D26A4AC9-415A-48C8-AD0B-50654183D2A0}"/>
    <dgm:cxn modelId="{4930A420-D362-40B6-82F1-E9FB0BBEB9E6}" srcId="{D60249E2-0B32-46E6-92D6-2443A477153A}" destId="{8A0A4375-690E-4A95-934D-8F9F757312A0}" srcOrd="1" destOrd="0" parTransId="{3AC45AFE-A303-465D-91D7-1A502A6F309D}" sibTransId="{342EA793-4885-4FDC-B5FA-9370CF70AF46}"/>
    <dgm:cxn modelId="{79511722-639D-495A-A611-523714C05859}" srcId="{D60249E2-0B32-46E6-92D6-2443A477153A}" destId="{3FA14732-E5BC-40FB-8633-FC209ACD7FAB}" srcOrd="0" destOrd="0" parTransId="{22830207-053C-419B-8D60-CF8FB1532A42}" sibTransId="{220E5BDC-EA56-4ACC-AC4E-D2591D0C25DB}"/>
    <dgm:cxn modelId="{7086313F-B593-4289-B998-984BF354B326}" type="presOf" srcId="{3FA14732-E5BC-40FB-8633-FC209ACD7FAB}" destId="{4828AC26-77D6-4721-84B7-278CE02CEED7}" srcOrd="0" destOrd="0" presId="urn:microsoft.com/office/officeart/2018/2/layout/IconVerticalSolidList"/>
    <dgm:cxn modelId="{FCDCF55D-E3AB-445C-B4C4-AABE758CD78A}" srcId="{8A0A4375-690E-4A95-934D-8F9F757312A0}" destId="{D48BC02C-CF63-4ED6-81AF-95043EE95F39}" srcOrd="0" destOrd="0" parTransId="{BCE538CF-8A40-4979-A67D-FE837B25D47B}" sibTransId="{DA2A719B-C88C-4B72-9713-51FF845E0221}"/>
    <dgm:cxn modelId="{166F5D60-0EA3-413A-AF11-7EF0ED341FE8}" srcId="{BA6534F6-7405-4BAA-B765-ADB32272712A}" destId="{69B61141-3A87-4963-B860-7F6E45500D3A}" srcOrd="0" destOrd="0" parTransId="{80C85938-C394-4576-BC79-EDF0343A93A9}" sibTransId="{E11A8E10-3C18-48E3-A4C8-E3AF14E475F2}"/>
    <dgm:cxn modelId="{D44AAE4B-41E2-4B39-8E0A-043965A6DC0C}" type="presOf" srcId="{8A0A4375-690E-4A95-934D-8F9F757312A0}" destId="{D95A72C9-489F-4F01-83CA-80AD75453BAF}" srcOrd="0" destOrd="0" presId="urn:microsoft.com/office/officeart/2018/2/layout/IconVerticalSolidList"/>
    <dgm:cxn modelId="{85C9BE6B-85DE-4C9A-AED1-3B661AB274BF}" srcId="{C1413E16-540D-4E2D-B970-5309AC39BEC2}" destId="{017EE43C-D253-4A1D-A575-719BBDE2E9A6}" srcOrd="0" destOrd="0" parTransId="{3ACAEA29-13DB-47BB-92A2-2124C5E696DA}" sibTransId="{9B417998-6FA6-42E8-8999-F02DB5CB80BF}"/>
    <dgm:cxn modelId="{0877E14D-9DB4-4398-B24D-6DDABB971DBD}" srcId="{713EC2DB-CD34-4AE0-BB1B-31A0B1BF2CE2}" destId="{94580B7E-45D4-4C69-94FC-33518767D1D0}" srcOrd="0" destOrd="0" parTransId="{AAED7260-5B09-4E1E-AF45-FB71F40E9303}" sibTransId="{DF68CA46-42B4-4EE2-8889-D27E644F98DD}"/>
    <dgm:cxn modelId="{B6F51C52-C266-44FF-8701-448F68D2FCD6}" type="presOf" srcId="{BA6534F6-7405-4BAA-B765-ADB32272712A}" destId="{4B4A1EFE-B3FF-44D2-BFFF-98D2A5A3E8B2}" srcOrd="0" destOrd="0" presId="urn:microsoft.com/office/officeart/2018/2/layout/IconVerticalSolidList"/>
    <dgm:cxn modelId="{EFA67A53-5396-48E4-999F-78D421DDCA78}" srcId="{D60249E2-0B32-46E6-92D6-2443A477153A}" destId="{C1413E16-540D-4E2D-B970-5309AC39BEC2}" srcOrd="3" destOrd="0" parTransId="{2639A18C-1858-40BC-8719-CE090203412C}" sibTransId="{B3E291E9-C5B4-40A2-9764-EB6EAF051091}"/>
    <dgm:cxn modelId="{C9730875-D17A-4A30-8A7E-7A2643465BDF}" type="presOf" srcId="{713EC2DB-CD34-4AE0-BB1B-31A0B1BF2CE2}" destId="{5BB56409-BE6D-4EA8-A25D-A14E977941E0}" srcOrd="0" destOrd="0" presId="urn:microsoft.com/office/officeart/2018/2/layout/IconVerticalSolidList"/>
    <dgm:cxn modelId="{C8A78475-F04D-4CA6-B90F-CDA0AD035112}" type="presOf" srcId="{D60249E2-0B32-46E6-92D6-2443A477153A}" destId="{0F9F70DF-DCE7-49EE-8A05-74EE3A8BB560}" srcOrd="0" destOrd="0" presId="urn:microsoft.com/office/officeart/2018/2/layout/IconVerticalSolidList"/>
    <dgm:cxn modelId="{20CC9279-075B-4488-AD01-6EEC57D2BBEB}" type="presOf" srcId="{017EE43C-D253-4A1D-A575-719BBDE2E9A6}" destId="{F2589858-638C-448B-B37E-B82664E4EA10}" srcOrd="0" destOrd="0" presId="urn:microsoft.com/office/officeart/2018/2/layout/IconVerticalSolidList"/>
    <dgm:cxn modelId="{30F2589F-0003-44A5-A8F2-5C1403929428}" type="presOf" srcId="{94580B7E-45D4-4C69-94FC-33518767D1D0}" destId="{95CA7CF1-2921-42A6-8D6B-4AFA9FDEFFE5}" srcOrd="0" destOrd="0" presId="urn:microsoft.com/office/officeart/2018/2/layout/IconVerticalSolidList"/>
    <dgm:cxn modelId="{D8CA62A8-B26C-4822-BBAF-340DDDB09951}" type="presOf" srcId="{D48BC02C-CF63-4ED6-81AF-95043EE95F39}" destId="{44879265-A075-4D9D-844B-0E4892F88B42}" srcOrd="0" destOrd="0" presId="urn:microsoft.com/office/officeart/2018/2/layout/IconVerticalSolidList"/>
    <dgm:cxn modelId="{F61839DC-4D8F-4DBC-9F94-BFDEB37C7BE0}" type="presOf" srcId="{C1413E16-540D-4E2D-B970-5309AC39BEC2}" destId="{CEF8EDCA-306B-4E18-BC7B-A2710B413229}" srcOrd="0" destOrd="0" presId="urn:microsoft.com/office/officeart/2018/2/layout/IconVerticalSolidList"/>
    <dgm:cxn modelId="{F04FF5F4-342A-4A4E-A320-184944163620}" srcId="{D60249E2-0B32-46E6-92D6-2443A477153A}" destId="{713EC2DB-CD34-4AE0-BB1B-31A0B1BF2CE2}" srcOrd="2" destOrd="0" parTransId="{70255B4A-0B3A-4243-A7EA-10C8F1289EEB}" sibTransId="{5B89F242-50B0-43D9-99A9-171F5DC9D258}"/>
    <dgm:cxn modelId="{7D2275BB-8C5C-4C53-BB59-02246D4C37F6}" type="presParOf" srcId="{0F9F70DF-DCE7-49EE-8A05-74EE3A8BB560}" destId="{10B3C102-7C47-4980-B787-CF10F8B13563}" srcOrd="0" destOrd="0" presId="urn:microsoft.com/office/officeart/2018/2/layout/IconVerticalSolidList"/>
    <dgm:cxn modelId="{FE15FA42-EE80-4EE1-AD95-9D571813FF7B}" type="presParOf" srcId="{10B3C102-7C47-4980-B787-CF10F8B13563}" destId="{0ED5F5B8-2F22-4B05-91F2-A902B17B3044}" srcOrd="0" destOrd="0" presId="urn:microsoft.com/office/officeart/2018/2/layout/IconVerticalSolidList"/>
    <dgm:cxn modelId="{EBE7C815-4602-4020-A1B7-45A0AE735D4C}" type="presParOf" srcId="{10B3C102-7C47-4980-B787-CF10F8B13563}" destId="{FD2E0E86-AFD8-4815-AA96-7DDECECEB39D}" srcOrd="1" destOrd="0" presId="urn:microsoft.com/office/officeart/2018/2/layout/IconVerticalSolidList"/>
    <dgm:cxn modelId="{8F8F5206-AF0C-4A91-8916-3AA4B3771D79}" type="presParOf" srcId="{10B3C102-7C47-4980-B787-CF10F8B13563}" destId="{A1101140-C9A0-4271-8C84-28342D134F79}" srcOrd="2" destOrd="0" presId="urn:microsoft.com/office/officeart/2018/2/layout/IconVerticalSolidList"/>
    <dgm:cxn modelId="{A8037310-E083-44D6-98CC-0373D162C7CC}" type="presParOf" srcId="{10B3C102-7C47-4980-B787-CF10F8B13563}" destId="{4828AC26-77D6-4721-84B7-278CE02CEED7}" srcOrd="3" destOrd="0" presId="urn:microsoft.com/office/officeart/2018/2/layout/IconVerticalSolidList"/>
    <dgm:cxn modelId="{13607F9F-1AE2-43C9-AF56-DACC08D466C4}" type="presParOf" srcId="{0F9F70DF-DCE7-49EE-8A05-74EE3A8BB560}" destId="{3FFBDC7C-1B68-49B4-B8CE-7B7ED37A49A9}" srcOrd="1" destOrd="0" presId="urn:microsoft.com/office/officeart/2018/2/layout/IconVerticalSolidList"/>
    <dgm:cxn modelId="{2D20010C-B51C-40CB-8F5E-EA9F9BD3790B}" type="presParOf" srcId="{0F9F70DF-DCE7-49EE-8A05-74EE3A8BB560}" destId="{E4BC16A4-FE52-4565-A2A5-D0DA133D3313}" srcOrd="2" destOrd="0" presId="urn:microsoft.com/office/officeart/2018/2/layout/IconVerticalSolidList"/>
    <dgm:cxn modelId="{18946AD2-9B55-4D22-9721-DEC4EB10A5AC}" type="presParOf" srcId="{E4BC16A4-FE52-4565-A2A5-D0DA133D3313}" destId="{D02D9C3A-9793-4F57-9953-B936F3F4222F}" srcOrd="0" destOrd="0" presId="urn:microsoft.com/office/officeart/2018/2/layout/IconVerticalSolidList"/>
    <dgm:cxn modelId="{BE334FCD-4AAB-4126-94C7-1DEFF2C6279C}" type="presParOf" srcId="{E4BC16A4-FE52-4565-A2A5-D0DA133D3313}" destId="{B123427C-21BB-4823-8B10-572283CC66B4}" srcOrd="1" destOrd="0" presId="urn:microsoft.com/office/officeart/2018/2/layout/IconVerticalSolidList"/>
    <dgm:cxn modelId="{950F9670-C026-4005-9D8E-F7A7C5FDFB4E}" type="presParOf" srcId="{E4BC16A4-FE52-4565-A2A5-D0DA133D3313}" destId="{CB582F80-6B50-4737-A7F0-38DB11443DD0}" srcOrd="2" destOrd="0" presId="urn:microsoft.com/office/officeart/2018/2/layout/IconVerticalSolidList"/>
    <dgm:cxn modelId="{0D0E3F76-A16A-407F-BFF9-85737084D271}" type="presParOf" srcId="{E4BC16A4-FE52-4565-A2A5-D0DA133D3313}" destId="{D95A72C9-489F-4F01-83CA-80AD75453BAF}" srcOrd="3" destOrd="0" presId="urn:microsoft.com/office/officeart/2018/2/layout/IconVerticalSolidList"/>
    <dgm:cxn modelId="{E9DE418D-A944-4E14-B7C1-DE5234014D72}" type="presParOf" srcId="{E4BC16A4-FE52-4565-A2A5-D0DA133D3313}" destId="{44879265-A075-4D9D-844B-0E4892F88B42}" srcOrd="4" destOrd="0" presId="urn:microsoft.com/office/officeart/2018/2/layout/IconVerticalSolidList"/>
    <dgm:cxn modelId="{55E8DEEB-814B-471F-ACA7-17536D56EDD4}" type="presParOf" srcId="{0F9F70DF-DCE7-49EE-8A05-74EE3A8BB560}" destId="{AF72CCA0-E457-49C9-897A-D7CEDD79C0C5}" srcOrd="3" destOrd="0" presId="urn:microsoft.com/office/officeart/2018/2/layout/IconVerticalSolidList"/>
    <dgm:cxn modelId="{2BA393B5-8582-4A37-A46F-35EE8F12D17B}" type="presParOf" srcId="{0F9F70DF-DCE7-49EE-8A05-74EE3A8BB560}" destId="{E2D5F959-6CBC-4168-A242-9DE4550E7C2F}" srcOrd="4" destOrd="0" presId="urn:microsoft.com/office/officeart/2018/2/layout/IconVerticalSolidList"/>
    <dgm:cxn modelId="{779E1DE0-306A-4CF2-B785-50A04ABD0BAF}" type="presParOf" srcId="{E2D5F959-6CBC-4168-A242-9DE4550E7C2F}" destId="{5CF4C277-5C0E-4C89-B0E9-F775263E2AD3}" srcOrd="0" destOrd="0" presId="urn:microsoft.com/office/officeart/2018/2/layout/IconVerticalSolidList"/>
    <dgm:cxn modelId="{A6315303-BCE1-4220-B22A-5AA6ACDE4327}" type="presParOf" srcId="{E2D5F959-6CBC-4168-A242-9DE4550E7C2F}" destId="{8AC43414-7513-4D58-B888-04D36586FE32}" srcOrd="1" destOrd="0" presId="urn:microsoft.com/office/officeart/2018/2/layout/IconVerticalSolidList"/>
    <dgm:cxn modelId="{F378E6A5-CB55-4A6C-9DE6-1EE8A269F31A}" type="presParOf" srcId="{E2D5F959-6CBC-4168-A242-9DE4550E7C2F}" destId="{85103253-07DA-4974-B72F-7AD9AAB86B2B}" srcOrd="2" destOrd="0" presId="urn:microsoft.com/office/officeart/2018/2/layout/IconVerticalSolidList"/>
    <dgm:cxn modelId="{596521EE-F52C-4430-A60A-2D0366934ECE}" type="presParOf" srcId="{E2D5F959-6CBC-4168-A242-9DE4550E7C2F}" destId="{5BB56409-BE6D-4EA8-A25D-A14E977941E0}" srcOrd="3" destOrd="0" presId="urn:microsoft.com/office/officeart/2018/2/layout/IconVerticalSolidList"/>
    <dgm:cxn modelId="{733D7C7B-43B6-4AFC-9123-C799C967F5BB}" type="presParOf" srcId="{E2D5F959-6CBC-4168-A242-9DE4550E7C2F}" destId="{95CA7CF1-2921-42A6-8D6B-4AFA9FDEFFE5}" srcOrd="4" destOrd="0" presId="urn:microsoft.com/office/officeart/2018/2/layout/IconVerticalSolidList"/>
    <dgm:cxn modelId="{872835A9-9227-421A-B288-3D49470A46BD}" type="presParOf" srcId="{0F9F70DF-DCE7-49EE-8A05-74EE3A8BB560}" destId="{A9429C68-219B-4516-BF0E-D695B2FF367B}" srcOrd="5" destOrd="0" presId="urn:microsoft.com/office/officeart/2018/2/layout/IconVerticalSolidList"/>
    <dgm:cxn modelId="{69EE6BAA-BCC0-4AFC-AE32-3134569467B0}" type="presParOf" srcId="{0F9F70DF-DCE7-49EE-8A05-74EE3A8BB560}" destId="{87105C61-E0C1-4714-BFB8-3D43CC7BC84C}" srcOrd="6" destOrd="0" presId="urn:microsoft.com/office/officeart/2018/2/layout/IconVerticalSolidList"/>
    <dgm:cxn modelId="{CF8C3DD1-3CF6-49CA-B255-CA71AF215AD0}" type="presParOf" srcId="{87105C61-E0C1-4714-BFB8-3D43CC7BC84C}" destId="{C517E8EB-B5C1-43AB-B5DF-3688B5B93813}" srcOrd="0" destOrd="0" presId="urn:microsoft.com/office/officeart/2018/2/layout/IconVerticalSolidList"/>
    <dgm:cxn modelId="{5DB380E6-3A86-4E82-B8B4-D810BC7431D6}" type="presParOf" srcId="{87105C61-E0C1-4714-BFB8-3D43CC7BC84C}" destId="{22D8181C-2E34-49E8-8214-7D5AEEBE6303}" srcOrd="1" destOrd="0" presId="urn:microsoft.com/office/officeart/2018/2/layout/IconVerticalSolidList"/>
    <dgm:cxn modelId="{368782B6-70C8-4AFD-893D-A3B969786065}" type="presParOf" srcId="{87105C61-E0C1-4714-BFB8-3D43CC7BC84C}" destId="{0ADFE1B5-ABE9-4D2D-ACDA-08171D624F33}" srcOrd="2" destOrd="0" presId="urn:microsoft.com/office/officeart/2018/2/layout/IconVerticalSolidList"/>
    <dgm:cxn modelId="{787E5BE1-F119-4CF2-8D67-3F7BF6BF6F6A}" type="presParOf" srcId="{87105C61-E0C1-4714-BFB8-3D43CC7BC84C}" destId="{CEF8EDCA-306B-4E18-BC7B-A2710B413229}" srcOrd="3" destOrd="0" presId="urn:microsoft.com/office/officeart/2018/2/layout/IconVerticalSolidList"/>
    <dgm:cxn modelId="{D19B7A11-B4F2-46F0-8260-BC835A11584A}" type="presParOf" srcId="{87105C61-E0C1-4714-BFB8-3D43CC7BC84C}" destId="{F2589858-638C-448B-B37E-B82664E4EA10}" srcOrd="4" destOrd="0" presId="urn:microsoft.com/office/officeart/2018/2/layout/IconVerticalSolidList"/>
    <dgm:cxn modelId="{76A6B544-B873-4E31-A1BB-61DAABCE50CE}" type="presParOf" srcId="{0F9F70DF-DCE7-49EE-8A05-74EE3A8BB560}" destId="{64A74B6F-1252-4953-A42A-0ACFF0A00383}" srcOrd="7" destOrd="0" presId="urn:microsoft.com/office/officeart/2018/2/layout/IconVerticalSolidList"/>
    <dgm:cxn modelId="{D20FD014-939E-4276-A9C8-EB86D3419346}" type="presParOf" srcId="{0F9F70DF-DCE7-49EE-8A05-74EE3A8BB560}" destId="{B2C71039-FA5F-485B-8754-F71CEECAAE05}" srcOrd="8" destOrd="0" presId="urn:microsoft.com/office/officeart/2018/2/layout/IconVerticalSolidList"/>
    <dgm:cxn modelId="{A634D113-AA2A-4B80-99F8-9B49BAD670A1}" type="presParOf" srcId="{B2C71039-FA5F-485B-8754-F71CEECAAE05}" destId="{8195408E-D7EE-4D89-B173-AC895D5A9038}" srcOrd="0" destOrd="0" presId="urn:microsoft.com/office/officeart/2018/2/layout/IconVerticalSolidList"/>
    <dgm:cxn modelId="{852F9579-F7FD-4E7E-B6B4-DE86553C81E6}" type="presParOf" srcId="{B2C71039-FA5F-485B-8754-F71CEECAAE05}" destId="{8A1081AA-DAC3-4480-83E6-CB4373D67863}" srcOrd="1" destOrd="0" presId="urn:microsoft.com/office/officeart/2018/2/layout/IconVerticalSolidList"/>
    <dgm:cxn modelId="{00D5C1EA-FB3C-4C46-B09C-CE1FADFB7375}" type="presParOf" srcId="{B2C71039-FA5F-485B-8754-F71CEECAAE05}" destId="{AF8456E8-755F-4B36-84D8-0B9040BB0468}" srcOrd="2" destOrd="0" presId="urn:microsoft.com/office/officeart/2018/2/layout/IconVerticalSolidList"/>
    <dgm:cxn modelId="{98C046FC-48E3-47FC-8576-950DCFDA4266}" type="presParOf" srcId="{B2C71039-FA5F-485B-8754-F71CEECAAE05}" destId="{4B4A1EFE-B3FF-44D2-BFFF-98D2A5A3E8B2}" srcOrd="3" destOrd="0" presId="urn:microsoft.com/office/officeart/2018/2/layout/IconVerticalSolidList"/>
    <dgm:cxn modelId="{98582676-AA56-44A0-8080-E8E7467782F1}" type="presParOf" srcId="{B2C71039-FA5F-485B-8754-F71CEECAAE05}" destId="{01C23838-3B47-4B90-990B-01106EF2B8D5}"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5F5B8-2F22-4B05-91F2-A902B17B3044}">
      <dsp:nvSpPr>
        <dsp:cNvPr id="0" name=""/>
        <dsp:cNvSpPr/>
      </dsp:nvSpPr>
      <dsp:spPr>
        <a:xfrm>
          <a:off x="0" y="3399"/>
          <a:ext cx="10515600" cy="72408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E0E86-AFD8-4815-AA96-7DDECECEB39D}">
      <dsp:nvSpPr>
        <dsp:cNvPr id="0" name=""/>
        <dsp:cNvSpPr/>
      </dsp:nvSpPr>
      <dsp:spPr>
        <a:xfrm>
          <a:off x="219037" y="166319"/>
          <a:ext cx="398249" cy="398249"/>
        </a:xfrm>
        <a:prstGeom prst="rect">
          <a:avLst/>
        </a:prstGeom>
        <a:blipFill>
          <a:blip xmlns:r="http://schemas.openxmlformats.org/officeDocument/2006/relationships" r:embed="rId1" cstate="screen">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28AC26-77D6-4721-84B7-278CE02CEED7}">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t>Found within </a:t>
          </a:r>
          <a:r>
            <a:rPr lang="en-US" sz="1900" kern="1200">
              <a:hlinkClick xmlns:r="http://schemas.openxmlformats.org/officeDocument/2006/relationships" r:id="rId3"/>
            </a:rPr>
            <a:t>Portfolio Management Center</a:t>
          </a:r>
          <a:endParaRPr lang="en-US" sz="1900" kern="1200"/>
        </a:p>
      </dsp:txBody>
      <dsp:txXfrm>
        <a:off x="836323" y="3399"/>
        <a:ext cx="9679276" cy="724089"/>
      </dsp:txXfrm>
    </dsp:sp>
    <dsp:sp modelId="{D02D9C3A-9793-4F57-9953-B936F3F4222F}">
      <dsp:nvSpPr>
        <dsp:cNvPr id="0" name=""/>
        <dsp:cNvSpPr/>
      </dsp:nvSpPr>
      <dsp:spPr>
        <a:xfrm>
          <a:off x="0" y="908511"/>
          <a:ext cx="10515600" cy="72408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23427C-21BB-4823-8B10-572283CC66B4}">
      <dsp:nvSpPr>
        <dsp:cNvPr id="0" name=""/>
        <dsp:cNvSpPr/>
      </dsp:nvSpPr>
      <dsp:spPr>
        <a:xfrm>
          <a:off x="219037" y="1071431"/>
          <a:ext cx="398249" cy="398249"/>
        </a:xfrm>
        <a:prstGeom prst="rect">
          <a:avLst/>
        </a:prstGeom>
        <a:blipFill>
          <a:blip xmlns:r="http://schemas.openxmlformats.org/officeDocument/2006/relationships"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5A72C9-489F-4F01-83CA-80AD75453BAF}">
      <dsp:nvSpPr>
        <dsp:cNvPr id="0" name=""/>
        <dsp:cNvSpPr/>
      </dsp:nvSpPr>
      <dsp:spPr>
        <a:xfrm>
          <a:off x="836323" y="908511"/>
          <a:ext cx="4732020"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t>Portfolio Team</a:t>
          </a:r>
        </a:p>
      </dsp:txBody>
      <dsp:txXfrm>
        <a:off x="836323" y="908511"/>
        <a:ext cx="4732020" cy="724089"/>
      </dsp:txXfrm>
    </dsp:sp>
    <dsp:sp modelId="{44879265-A075-4D9D-844B-0E4892F88B42}">
      <dsp:nvSpPr>
        <dsp:cNvPr id="0" name=""/>
        <dsp:cNvSpPr/>
      </dsp:nvSpPr>
      <dsp:spPr>
        <a:xfrm>
          <a:off x="5568343" y="908511"/>
          <a:ext cx="494725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622300">
            <a:lnSpc>
              <a:spcPct val="100000"/>
            </a:lnSpc>
            <a:spcBef>
              <a:spcPct val="0"/>
            </a:spcBef>
            <a:spcAft>
              <a:spcPct val="35000"/>
            </a:spcAft>
            <a:buNone/>
          </a:pPr>
          <a:r>
            <a:rPr lang="en-US" sz="1400" kern="1200" dirty="0"/>
            <a:t>Strategic in nature, providing longer term guidance across the portfolio</a:t>
          </a:r>
        </a:p>
      </dsp:txBody>
      <dsp:txXfrm>
        <a:off x="5568343" y="908511"/>
        <a:ext cx="4947256" cy="724089"/>
      </dsp:txXfrm>
    </dsp:sp>
    <dsp:sp modelId="{5CF4C277-5C0E-4C89-B0E9-F775263E2AD3}">
      <dsp:nvSpPr>
        <dsp:cNvPr id="0" name=""/>
        <dsp:cNvSpPr/>
      </dsp:nvSpPr>
      <dsp:spPr>
        <a:xfrm>
          <a:off x="0" y="1813624"/>
          <a:ext cx="10515600" cy="72408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C43414-7513-4D58-B888-04D36586FE32}">
      <dsp:nvSpPr>
        <dsp:cNvPr id="0" name=""/>
        <dsp:cNvSpPr/>
      </dsp:nvSpPr>
      <dsp:spPr>
        <a:xfrm>
          <a:off x="219037" y="1976544"/>
          <a:ext cx="398249" cy="398249"/>
        </a:xfrm>
        <a:prstGeom prst="rect">
          <a:avLst/>
        </a:prstGeom>
        <a:blipFill rotWithShape="1">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B56409-BE6D-4EA8-A25D-A14E977941E0}">
      <dsp:nvSpPr>
        <dsp:cNvPr id="0" name=""/>
        <dsp:cNvSpPr/>
      </dsp:nvSpPr>
      <dsp:spPr>
        <a:xfrm>
          <a:off x="836323" y="1813624"/>
          <a:ext cx="4732020"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dirty="0"/>
            <a:t>Meetups</a:t>
          </a:r>
        </a:p>
      </dsp:txBody>
      <dsp:txXfrm>
        <a:off x="836323" y="1813624"/>
        <a:ext cx="4732020" cy="724089"/>
      </dsp:txXfrm>
    </dsp:sp>
    <dsp:sp modelId="{95CA7CF1-2921-42A6-8D6B-4AFA9FDEFFE5}">
      <dsp:nvSpPr>
        <dsp:cNvPr id="0" name=""/>
        <dsp:cNvSpPr/>
      </dsp:nvSpPr>
      <dsp:spPr>
        <a:xfrm>
          <a:off x="5568343" y="1813624"/>
          <a:ext cx="494725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622300">
            <a:lnSpc>
              <a:spcPct val="100000"/>
            </a:lnSpc>
            <a:spcBef>
              <a:spcPct val="0"/>
            </a:spcBef>
            <a:spcAft>
              <a:spcPct val="35000"/>
            </a:spcAft>
            <a:buNone/>
          </a:pPr>
          <a:r>
            <a:rPr lang="en-US" sz="1400" kern="1200" dirty="0"/>
            <a:t>Open meetings to discuss a topic often leading to a new Working Group by identifying scope/deliverables, </a:t>
          </a:r>
        </a:p>
      </dsp:txBody>
      <dsp:txXfrm>
        <a:off x="5568343" y="1813624"/>
        <a:ext cx="4947256" cy="724089"/>
      </dsp:txXfrm>
    </dsp:sp>
    <dsp:sp modelId="{C517E8EB-B5C1-43AB-B5DF-3688B5B93813}">
      <dsp:nvSpPr>
        <dsp:cNvPr id="0" name=""/>
        <dsp:cNvSpPr/>
      </dsp:nvSpPr>
      <dsp:spPr>
        <a:xfrm>
          <a:off x="0" y="2718736"/>
          <a:ext cx="10515600" cy="72408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D8181C-2E34-49E8-8214-7D5AEEBE6303}">
      <dsp:nvSpPr>
        <dsp:cNvPr id="0" name=""/>
        <dsp:cNvSpPr/>
      </dsp:nvSpPr>
      <dsp:spPr>
        <a:xfrm>
          <a:off x="219037" y="2881656"/>
          <a:ext cx="398249" cy="398249"/>
        </a:xfrm>
        <a:prstGeom prst="rect">
          <a:avLst/>
        </a:prstGeom>
        <a:blipFill>
          <a:blip xmlns:r="http://schemas.openxmlformats.org/officeDocument/2006/relationships"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F8EDCA-306B-4E18-BC7B-A2710B413229}">
      <dsp:nvSpPr>
        <dsp:cNvPr id="0" name=""/>
        <dsp:cNvSpPr/>
      </dsp:nvSpPr>
      <dsp:spPr>
        <a:xfrm>
          <a:off x="836323" y="2718736"/>
          <a:ext cx="4732020"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t>Working Groups</a:t>
          </a:r>
        </a:p>
      </dsp:txBody>
      <dsp:txXfrm>
        <a:off x="836323" y="2718736"/>
        <a:ext cx="4732020" cy="724089"/>
      </dsp:txXfrm>
    </dsp:sp>
    <dsp:sp modelId="{F2589858-638C-448B-B37E-B82664E4EA10}">
      <dsp:nvSpPr>
        <dsp:cNvPr id="0" name=""/>
        <dsp:cNvSpPr/>
      </dsp:nvSpPr>
      <dsp:spPr>
        <a:xfrm>
          <a:off x="5568343" y="2718736"/>
          <a:ext cx="494725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622300">
            <a:lnSpc>
              <a:spcPct val="100000"/>
            </a:lnSpc>
            <a:spcBef>
              <a:spcPct val="0"/>
            </a:spcBef>
            <a:spcAft>
              <a:spcPct val="35000"/>
            </a:spcAft>
            <a:buNone/>
          </a:pPr>
          <a:r>
            <a:rPr lang="en-US" sz="1400" kern="1200" dirty="0"/>
            <a:t>Specific deliverables and timeline (goal of &lt;3 months), creating defined digital resources</a:t>
          </a:r>
        </a:p>
      </dsp:txBody>
      <dsp:txXfrm>
        <a:off x="5568343" y="2718736"/>
        <a:ext cx="4947256" cy="724089"/>
      </dsp:txXfrm>
    </dsp:sp>
    <dsp:sp modelId="{8195408E-D7EE-4D89-B173-AC895D5A9038}">
      <dsp:nvSpPr>
        <dsp:cNvPr id="0" name=""/>
        <dsp:cNvSpPr/>
      </dsp:nvSpPr>
      <dsp:spPr>
        <a:xfrm>
          <a:off x="0" y="3623848"/>
          <a:ext cx="10515600" cy="72408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1081AA-DAC3-4480-83E6-CB4373D67863}">
      <dsp:nvSpPr>
        <dsp:cNvPr id="0" name=""/>
        <dsp:cNvSpPr/>
      </dsp:nvSpPr>
      <dsp:spPr>
        <a:xfrm>
          <a:off x="219037" y="3786768"/>
          <a:ext cx="398249" cy="398249"/>
        </a:xfrm>
        <a:prstGeom prst="rect">
          <a:avLst/>
        </a:prstGeom>
        <a:blipFill>
          <a:blip xmlns:r="http://schemas.openxmlformats.org/officeDocument/2006/relationships"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4A1EFE-B3FF-44D2-BFFF-98D2A5A3E8B2}">
      <dsp:nvSpPr>
        <dsp:cNvPr id="0" name=""/>
        <dsp:cNvSpPr/>
      </dsp:nvSpPr>
      <dsp:spPr>
        <a:xfrm>
          <a:off x="836323" y="3623848"/>
          <a:ext cx="4732020"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US" sz="1900" kern="1200"/>
            <a:t>Member organizations affirmatively join a Working Groups via </a:t>
          </a:r>
          <a:r>
            <a:rPr lang="en-US" sz="1900" kern="1200">
              <a:hlinkClick xmlns:r="http://schemas.openxmlformats.org/officeDocument/2006/relationships" r:id="rId12"/>
            </a:rPr>
            <a:t>Join Form</a:t>
          </a:r>
          <a:endParaRPr lang="en-US" sz="1900" kern="1200"/>
        </a:p>
      </dsp:txBody>
      <dsp:txXfrm>
        <a:off x="836323" y="3623848"/>
        <a:ext cx="4732020" cy="724089"/>
      </dsp:txXfrm>
    </dsp:sp>
    <dsp:sp modelId="{01C23838-3B47-4B90-990B-01106EF2B8D5}">
      <dsp:nvSpPr>
        <dsp:cNvPr id="0" name=""/>
        <dsp:cNvSpPr/>
      </dsp:nvSpPr>
      <dsp:spPr>
        <a:xfrm>
          <a:off x="5568343" y="3623848"/>
          <a:ext cx="494725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622300">
            <a:lnSpc>
              <a:spcPct val="100000"/>
            </a:lnSpc>
            <a:spcBef>
              <a:spcPct val="0"/>
            </a:spcBef>
            <a:spcAft>
              <a:spcPct val="35000"/>
            </a:spcAft>
            <a:buNone/>
          </a:pPr>
          <a:r>
            <a:rPr lang="en-US" sz="1400" kern="1200"/>
            <a:t>Company participation must be confirmed by AgGateway primary contact per IP policy</a:t>
          </a:r>
        </a:p>
      </dsp:txBody>
      <dsp:txXfrm>
        <a:off x="5568343" y="3623848"/>
        <a:ext cx="4947256" cy="7240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CE6B57-3FC9-4293-B94D-4FD53DBB1D27}" type="datetimeFigureOut">
              <a:rPr lang="en-US" smtClean="0"/>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0B084E-82AB-4B60-BA22-BC9EDAF1C9F0}" type="slidenum">
              <a:rPr lang="en-US" smtClean="0"/>
              <a:t>‹#›</a:t>
            </a:fld>
            <a:endParaRPr lang="en-US"/>
          </a:p>
        </p:txBody>
      </p:sp>
    </p:spTree>
    <p:extLst>
      <p:ext uri="{BB962C8B-B14F-4D97-AF65-F5344CB8AC3E}">
        <p14:creationId xmlns:p14="http://schemas.microsoft.com/office/powerpoint/2010/main" val="3103074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lIns="92464" tIns="46232" rIns="92464" bIns="46232"/>
          <a:lstStyle/>
          <a:p>
            <a:fld id="{034112AF-BEF8-497E-88B7-84326C335B13}" type="slidenum">
              <a:rPr lang="en-US" smtClean="0"/>
              <a:t>26</a:t>
            </a:fld>
            <a:endParaRPr lang="en-US"/>
          </a:p>
        </p:txBody>
      </p:sp>
    </p:spTree>
    <p:extLst>
      <p:ext uri="{BB962C8B-B14F-4D97-AF65-F5344CB8AC3E}">
        <p14:creationId xmlns:p14="http://schemas.microsoft.com/office/powerpoint/2010/main" val="465082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lIns="92464" tIns="46232" rIns="92464" bIns="46232"/>
          <a:lstStyle/>
          <a:p>
            <a:fld id="{034112AF-BEF8-497E-88B7-84326C335B13}" type="slidenum">
              <a:rPr lang="en-US" smtClean="0"/>
              <a:t>27</a:t>
            </a:fld>
            <a:endParaRPr lang="en-US"/>
          </a:p>
        </p:txBody>
      </p:sp>
    </p:spTree>
    <p:extLst>
      <p:ext uri="{BB962C8B-B14F-4D97-AF65-F5344CB8AC3E}">
        <p14:creationId xmlns:p14="http://schemas.microsoft.com/office/powerpoint/2010/main" val="25922742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22FBB7B7-F26B-B618-3CBD-33F4016B28F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6981" y="193430"/>
            <a:ext cx="5494020" cy="2720340"/>
          </a:xfrm>
          <a:prstGeom prst="rect">
            <a:avLst/>
          </a:prstGeom>
        </p:spPr>
      </p:pic>
      <p:pic>
        <p:nvPicPr>
          <p:cNvPr id="13" name="Graphic 12">
            <a:extLst>
              <a:ext uri="{FF2B5EF4-FFF2-40B4-BE49-F238E27FC236}">
                <a16:creationId xmlns:a16="http://schemas.microsoft.com/office/drawing/2014/main" id="{2649229D-F3AD-987F-E351-42E167C26B5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0" y="2489200"/>
            <a:ext cx="12192000" cy="4368800"/>
          </a:xfrm>
          <a:prstGeom prst="rect">
            <a:avLst/>
          </a:prstGeom>
        </p:spPr>
      </p:pic>
      <p:sp>
        <p:nvSpPr>
          <p:cNvPr id="2" name="Title 1"/>
          <p:cNvSpPr>
            <a:spLocks noGrp="1"/>
          </p:cNvSpPr>
          <p:nvPr>
            <p:ph type="ctrTitle"/>
          </p:nvPr>
        </p:nvSpPr>
        <p:spPr>
          <a:xfrm>
            <a:off x="1601041" y="3022190"/>
            <a:ext cx="9144000" cy="919617"/>
          </a:xfrm>
        </p:spPr>
        <p:txBody>
          <a:bodyPr anchor="t">
            <a:normAutofit/>
          </a:bodyPr>
          <a:lstStyle>
            <a:lvl1pPr algn="l">
              <a:defRPr sz="48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601041" y="4244386"/>
            <a:ext cx="9144000" cy="1655762"/>
          </a:xfrm>
        </p:spPr>
        <p:txBody>
          <a:bodyPr/>
          <a:lstStyle>
            <a:lvl1pPr marL="0" indent="0" algn="l">
              <a:buNone/>
              <a:defRPr sz="2400">
                <a:solidFill>
                  <a:schemeClr val="bg1"/>
                </a:solidFill>
              </a:defRPr>
            </a:lvl1pPr>
            <a:lvl2pPr marL="457232" indent="0" algn="ctr">
              <a:buNone/>
              <a:defRPr sz="2001"/>
            </a:lvl2pPr>
            <a:lvl3pPr marL="914466" indent="0" algn="ctr">
              <a:buNone/>
              <a:defRPr sz="1800"/>
            </a:lvl3pPr>
            <a:lvl4pPr marL="1371698" indent="0" algn="ctr">
              <a:buNone/>
              <a:defRPr sz="1600"/>
            </a:lvl4pPr>
            <a:lvl5pPr marL="1828931" indent="0" algn="ctr">
              <a:buNone/>
              <a:defRPr sz="1600"/>
            </a:lvl5pPr>
            <a:lvl6pPr marL="2286164" indent="0" algn="ctr">
              <a:buNone/>
              <a:defRPr sz="1600"/>
            </a:lvl6pPr>
            <a:lvl7pPr marL="2743397" indent="0" algn="ctr">
              <a:buNone/>
              <a:defRPr sz="1600"/>
            </a:lvl7pPr>
            <a:lvl8pPr marL="3200630" indent="0" algn="ctr">
              <a:buNone/>
              <a:defRPr sz="1600"/>
            </a:lvl8pPr>
            <a:lvl9pPr marL="3657863" indent="0" algn="ctr">
              <a:buNone/>
              <a:defRPr sz="1600"/>
            </a:lvl9pPr>
          </a:lstStyle>
          <a:p>
            <a:r>
              <a:rPr lang="en-US"/>
              <a:t>Click to edit Master subtitle style</a:t>
            </a:r>
          </a:p>
        </p:txBody>
      </p:sp>
    </p:spTree>
    <p:extLst>
      <p:ext uri="{BB962C8B-B14F-4D97-AF65-F5344CB8AC3E}">
        <p14:creationId xmlns:p14="http://schemas.microsoft.com/office/powerpoint/2010/main" val="163186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1"/>
            </a:lvl2pPr>
            <a:lvl3pPr>
              <a:defRPr sz="2400"/>
            </a:lvl3pPr>
            <a:lvl4pPr>
              <a:defRPr sz="2001"/>
            </a:lvl4pPr>
            <a:lvl5pPr>
              <a:defRPr sz="2001"/>
            </a:lvl5pPr>
            <a:lvl6pPr>
              <a:defRPr sz="2001"/>
            </a:lvl6pPr>
            <a:lvl7pPr>
              <a:defRPr sz="2001"/>
            </a:lvl7pPr>
            <a:lvl8pPr>
              <a:defRPr sz="2001"/>
            </a:lvl8pPr>
            <a:lvl9pPr>
              <a:defRPr sz="200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32" indent="0">
              <a:buNone/>
              <a:defRPr sz="1400"/>
            </a:lvl2pPr>
            <a:lvl3pPr marL="914466" indent="0">
              <a:buNone/>
              <a:defRPr sz="1201"/>
            </a:lvl3pPr>
            <a:lvl4pPr marL="1371698" indent="0">
              <a:buNone/>
              <a:defRPr sz="1000"/>
            </a:lvl4pPr>
            <a:lvl5pPr marL="1828931" indent="0">
              <a:buNone/>
              <a:defRPr sz="1000"/>
            </a:lvl5pPr>
            <a:lvl6pPr marL="2286164" indent="0">
              <a:buNone/>
              <a:defRPr sz="1000"/>
            </a:lvl6pPr>
            <a:lvl7pPr marL="2743397" indent="0">
              <a:buNone/>
              <a:defRPr sz="1000"/>
            </a:lvl7pPr>
            <a:lvl8pPr marL="3200630" indent="0">
              <a:buNone/>
              <a:defRPr sz="1000"/>
            </a:lvl8pPr>
            <a:lvl9pPr marL="3657863"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19443B10-C44C-FBB2-7317-132EC28522B8}"/>
              </a:ext>
            </a:extLst>
          </p:cNvPr>
          <p:cNvSpPr>
            <a:spLocks noGrp="1"/>
          </p:cNvSpPr>
          <p:nvPr>
            <p:ph type="sldNum" sz="quarter" idx="10"/>
          </p:nvPr>
        </p:nvSpPr>
        <p:spPr/>
        <p:txBody>
          <a:bodyPr/>
          <a:lstStyle>
            <a:lvl1pPr>
              <a:defRPr/>
            </a:lvl1pPr>
          </a:lstStyle>
          <a:p>
            <a:pPr>
              <a:defRPr/>
            </a:pPr>
            <a:fld id="{C3DE8318-911C-D642-A16F-DF04F5787609}" type="slidenum">
              <a:rPr lang="en-US"/>
              <a:pPr>
                <a:defRPr/>
              </a:pPr>
              <a:t>‹#›</a:t>
            </a:fld>
            <a:endParaRPr lang="en-US"/>
          </a:p>
        </p:txBody>
      </p:sp>
    </p:spTree>
    <p:extLst>
      <p:ext uri="{BB962C8B-B14F-4D97-AF65-F5344CB8AC3E}">
        <p14:creationId xmlns:p14="http://schemas.microsoft.com/office/powerpoint/2010/main" val="2368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32" indent="0">
              <a:buNone/>
              <a:defRPr sz="2801"/>
            </a:lvl2pPr>
            <a:lvl3pPr marL="914466" indent="0">
              <a:buNone/>
              <a:defRPr sz="2400"/>
            </a:lvl3pPr>
            <a:lvl4pPr marL="1371698" indent="0">
              <a:buNone/>
              <a:defRPr sz="2001"/>
            </a:lvl4pPr>
            <a:lvl5pPr marL="1828931" indent="0">
              <a:buNone/>
              <a:defRPr sz="2001"/>
            </a:lvl5pPr>
            <a:lvl6pPr marL="2286164" indent="0">
              <a:buNone/>
              <a:defRPr sz="2001"/>
            </a:lvl6pPr>
            <a:lvl7pPr marL="2743397" indent="0">
              <a:buNone/>
              <a:defRPr sz="2001"/>
            </a:lvl7pPr>
            <a:lvl8pPr marL="3200630" indent="0">
              <a:buNone/>
              <a:defRPr sz="2001"/>
            </a:lvl8pPr>
            <a:lvl9pPr marL="3657863" indent="0">
              <a:buNone/>
              <a:defRPr sz="2001"/>
            </a:lvl9pPr>
          </a:lstStyle>
          <a:p>
            <a:pPr lvl="0"/>
            <a:r>
              <a:rPr lang="en-US" noProof="0"/>
              <a:t>Click icon to add picture</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32" indent="0">
              <a:buNone/>
              <a:defRPr sz="1400"/>
            </a:lvl2pPr>
            <a:lvl3pPr marL="914466" indent="0">
              <a:buNone/>
              <a:defRPr sz="1201"/>
            </a:lvl3pPr>
            <a:lvl4pPr marL="1371698" indent="0">
              <a:buNone/>
              <a:defRPr sz="1000"/>
            </a:lvl4pPr>
            <a:lvl5pPr marL="1828931" indent="0">
              <a:buNone/>
              <a:defRPr sz="1000"/>
            </a:lvl5pPr>
            <a:lvl6pPr marL="2286164" indent="0">
              <a:buNone/>
              <a:defRPr sz="1000"/>
            </a:lvl6pPr>
            <a:lvl7pPr marL="2743397" indent="0">
              <a:buNone/>
              <a:defRPr sz="1000"/>
            </a:lvl7pPr>
            <a:lvl8pPr marL="3200630" indent="0">
              <a:buNone/>
              <a:defRPr sz="1000"/>
            </a:lvl8pPr>
            <a:lvl9pPr marL="3657863"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38CD9839-6658-AB0A-1ED8-A3EE6F6D79DB}"/>
              </a:ext>
            </a:extLst>
          </p:cNvPr>
          <p:cNvSpPr>
            <a:spLocks noGrp="1"/>
          </p:cNvSpPr>
          <p:nvPr>
            <p:ph type="sldNum" sz="quarter" idx="10"/>
          </p:nvPr>
        </p:nvSpPr>
        <p:spPr/>
        <p:txBody>
          <a:bodyPr/>
          <a:lstStyle>
            <a:lvl1pPr>
              <a:defRPr/>
            </a:lvl1pPr>
          </a:lstStyle>
          <a:p>
            <a:pPr>
              <a:defRPr/>
            </a:pPr>
            <a:fld id="{E4F3B028-8CCD-2C41-A0F6-A92EB7984AEE}" type="slidenum">
              <a:rPr lang="en-US"/>
              <a:pPr>
                <a:defRPr/>
              </a:pPr>
              <a:t>‹#›</a:t>
            </a:fld>
            <a:endParaRPr lang="en-US"/>
          </a:p>
        </p:txBody>
      </p:sp>
    </p:spTree>
    <p:extLst>
      <p:ext uri="{BB962C8B-B14F-4D97-AF65-F5344CB8AC3E}">
        <p14:creationId xmlns:p14="http://schemas.microsoft.com/office/powerpoint/2010/main" val="1216346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5EA62BE-FE01-E11B-5E5C-A748E49B03E2}"/>
              </a:ext>
            </a:extLst>
          </p:cNvPr>
          <p:cNvSpPr>
            <a:spLocks noGrp="1"/>
          </p:cNvSpPr>
          <p:nvPr>
            <p:ph type="sldNum" sz="quarter" idx="10"/>
          </p:nvPr>
        </p:nvSpPr>
        <p:spPr/>
        <p:txBody>
          <a:bodyPr/>
          <a:lstStyle>
            <a:lvl1pPr>
              <a:defRPr/>
            </a:lvl1pPr>
          </a:lstStyle>
          <a:p>
            <a:pPr>
              <a:defRPr/>
            </a:pPr>
            <a:fld id="{4727016B-EEAF-2440-B70A-A00879BD99AB}" type="slidenum">
              <a:rPr lang="en-US"/>
              <a:pPr>
                <a:defRPr/>
              </a:pPr>
              <a:t>‹#›</a:t>
            </a:fld>
            <a:endParaRPr lang="en-US"/>
          </a:p>
        </p:txBody>
      </p:sp>
    </p:spTree>
    <p:extLst>
      <p:ext uri="{BB962C8B-B14F-4D97-AF65-F5344CB8AC3E}">
        <p14:creationId xmlns:p14="http://schemas.microsoft.com/office/powerpoint/2010/main" val="241686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D057404-4561-32BD-40F2-0AD9A83F9CC4}"/>
              </a:ext>
            </a:extLst>
          </p:cNvPr>
          <p:cNvSpPr>
            <a:spLocks noGrp="1"/>
          </p:cNvSpPr>
          <p:nvPr>
            <p:ph type="sldNum" sz="quarter" idx="10"/>
          </p:nvPr>
        </p:nvSpPr>
        <p:spPr/>
        <p:txBody>
          <a:bodyPr/>
          <a:lstStyle>
            <a:lvl1pPr>
              <a:defRPr/>
            </a:lvl1pPr>
          </a:lstStyle>
          <a:p>
            <a:pPr>
              <a:defRPr/>
            </a:pPr>
            <a:fld id="{1A4A1742-4800-1547-A2F0-7CF34D93BA94}" type="slidenum">
              <a:rPr lang="en-US"/>
              <a:pPr>
                <a:defRPr/>
              </a:pPr>
              <a:t>‹#›</a:t>
            </a:fld>
            <a:endParaRPr lang="en-US"/>
          </a:p>
        </p:txBody>
      </p:sp>
    </p:spTree>
    <p:extLst>
      <p:ext uri="{BB962C8B-B14F-4D97-AF65-F5344CB8AC3E}">
        <p14:creationId xmlns:p14="http://schemas.microsoft.com/office/powerpoint/2010/main" val="2307830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a:extLst>
              <a:ext uri="{FF2B5EF4-FFF2-40B4-BE49-F238E27FC236}">
                <a16:creationId xmlns:a16="http://schemas.microsoft.com/office/drawing/2014/main" id="{8160413D-0D60-2CD4-4038-C0B49D963E61}"/>
              </a:ext>
            </a:extLst>
          </p:cNvPr>
          <p:cNvSpPr>
            <a:spLocks noGrp="1"/>
          </p:cNvSpPr>
          <p:nvPr>
            <p:ph type="sldNum" sz="quarter" idx="10"/>
          </p:nvPr>
        </p:nvSpPr>
        <p:spPr/>
        <p:txBody>
          <a:bodyPr/>
          <a:lstStyle>
            <a:lvl1pPr>
              <a:defRPr/>
            </a:lvl1pPr>
          </a:lstStyle>
          <a:p>
            <a:pPr>
              <a:defRPr/>
            </a:pPr>
            <a:fld id="{5D15ECE6-2668-1248-9610-B1E3CB3196FC}" type="slidenum">
              <a:rPr lang="en-US"/>
              <a:pPr>
                <a:defRPr/>
              </a:pPr>
              <a:t>‹#›</a:t>
            </a:fld>
            <a:endParaRPr lang="en-US"/>
          </a:p>
        </p:txBody>
      </p:sp>
    </p:spTree>
    <p:extLst>
      <p:ext uri="{BB962C8B-B14F-4D97-AF65-F5344CB8AC3E}">
        <p14:creationId xmlns:p14="http://schemas.microsoft.com/office/powerpoint/2010/main" val="350874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5" name="Espace réservé du contenu 2">
            <a:extLst>
              <a:ext uri="{FF2B5EF4-FFF2-40B4-BE49-F238E27FC236}">
                <a16:creationId xmlns:a16="http://schemas.microsoft.com/office/drawing/2014/main" id="{E89B7CE2-CAC6-5CC0-8CE8-271CDB6BD76A}"/>
              </a:ext>
            </a:extLst>
          </p:cNvPr>
          <p:cNvSpPr>
            <a:spLocks noGrp="1" noChangeAspect="1"/>
          </p:cNvSpPr>
          <p:nvPr>
            <p:ph idx="1" hasCustomPrompt="1"/>
          </p:nvPr>
        </p:nvSpPr>
        <p:spPr>
          <a:xfrm>
            <a:off x="160255" y="1620456"/>
            <a:ext cx="11871492" cy="4754216"/>
          </a:xfrm>
          <a:prstGeom prst="rect">
            <a:avLst/>
          </a:prstGeom>
        </p:spPr>
        <p:txBody>
          <a:bodyPr/>
          <a:lstStyle>
            <a:lvl1pPr>
              <a:buClr>
                <a:srgbClr val="0167AC"/>
              </a:buClr>
              <a:defRPr sz="2800">
                <a:latin typeface="Calibri" panose="020F0502020204030204" pitchFamily="34" charset="0"/>
                <a:cs typeface="Calibri" panose="020F0502020204030204" pitchFamily="34" charset="0"/>
              </a:defRPr>
            </a:lvl1pPr>
            <a:lvl2pPr>
              <a:buClr>
                <a:srgbClr val="0167AC"/>
              </a:buClr>
              <a:defRPr sz="2800">
                <a:latin typeface="Calibri" panose="020F0502020204030204" pitchFamily="34" charset="0"/>
                <a:cs typeface="Calibri" panose="020F0502020204030204" pitchFamily="34" charset="0"/>
              </a:defRPr>
            </a:lvl2pPr>
            <a:lvl3pPr>
              <a:buClr>
                <a:srgbClr val="0167AC"/>
              </a:buClr>
              <a:defRPr sz="2800">
                <a:latin typeface="Calibri" panose="020F0502020204030204" pitchFamily="34" charset="0"/>
                <a:cs typeface="Calibri" panose="020F0502020204030204" pitchFamily="34" charset="0"/>
              </a:defRPr>
            </a:lvl3pPr>
            <a:lvl4pPr>
              <a:buClr>
                <a:srgbClr val="0167AC"/>
              </a:buClr>
              <a:defRPr sz="2800">
                <a:latin typeface="Calibri" panose="020F0502020204030204" pitchFamily="34" charset="0"/>
                <a:cs typeface="Calibri" panose="020F0502020204030204" pitchFamily="34" charset="0"/>
              </a:defRPr>
            </a:lvl4pPr>
            <a:lvl5pPr>
              <a:buClr>
                <a:srgbClr val="0167AC"/>
              </a:buClr>
              <a:defRPr sz="2800">
                <a:latin typeface="Calibri" panose="020F0502020204030204" pitchFamily="34" charset="0"/>
                <a:cs typeface="Calibri" panose="020F050202020403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8" name="Title 1">
            <a:extLst>
              <a:ext uri="{FF2B5EF4-FFF2-40B4-BE49-F238E27FC236}">
                <a16:creationId xmlns:a16="http://schemas.microsoft.com/office/drawing/2014/main" id="{862AFAB7-2599-C38E-7E31-4F3C6C715818}"/>
              </a:ext>
            </a:extLst>
          </p:cNvPr>
          <p:cNvSpPr>
            <a:spLocks noGrp="1"/>
          </p:cNvSpPr>
          <p:nvPr>
            <p:ph type="title"/>
          </p:nvPr>
        </p:nvSpPr>
        <p:spPr>
          <a:xfrm>
            <a:off x="160255" y="614476"/>
            <a:ext cx="11871492" cy="658739"/>
          </a:xfrm>
          <a:prstGeom prst="rect">
            <a:avLst/>
          </a:prstGeom>
        </p:spPr>
        <p:txBody>
          <a:bodyPr anchor="ctr"/>
          <a:lstStyle>
            <a:lvl1pPr>
              <a:defRPr lang="en-US" sz="3600" b="0">
                <a:solidFill>
                  <a:srgbClr val="000000"/>
                </a:solidFill>
                <a:latin typeface="Calibri" panose="020F0502020204030204" pitchFamily="34" charset="0"/>
                <a:ea typeface="Calibri" panose="020F0502020204030204" pitchFamily="34" charset="0"/>
                <a:cs typeface="Calibri" panose="020F0502020204030204" pitchFamily="34" charset="0"/>
                <a:sym typeface="Calibri"/>
              </a:defRPr>
            </a:lvl1pPr>
          </a:lstStyle>
          <a:p>
            <a:pPr lvl="0" defTabSz="914400">
              <a:spcBef>
                <a:spcPts val="500"/>
              </a:spcBef>
              <a:buClr>
                <a:schemeClr val="accent1"/>
              </a:buClr>
              <a:buSzPct val="85000"/>
              <a:buFont typeface="Arial" panose="020B0604020202020204" pitchFamily="34" charset="0"/>
            </a:pPr>
            <a:r>
              <a:rPr lang="en-US" dirty="0"/>
              <a:t>Click to edit Master title style</a:t>
            </a:r>
          </a:p>
        </p:txBody>
      </p:sp>
    </p:spTree>
    <p:extLst>
      <p:ext uri="{BB962C8B-B14F-4D97-AF65-F5344CB8AC3E}">
        <p14:creationId xmlns:p14="http://schemas.microsoft.com/office/powerpoint/2010/main" val="245488769"/>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9D219B51-4294-A69E-FCFC-54D38A27D8B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409" y="2492572"/>
            <a:ext cx="12182591" cy="4365428"/>
          </a:xfrm>
          <a:prstGeom prst="rect">
            <a:avLst/>
          </a:prstGeom>
        </p:spPr>
      </p:pic>
      <p:sp>
        <p:nvSpPr>
          <p:cNvPr id="2" name="Title 1"/>
          <p:cNvSpPr>
            <a:spLocks noGrp="1"/>
          </p:cNvSpPr>
          <p:nvPr>
            <p:ph type="ctrTitle"/>
          </p:nvPr>
        </p:nvSpPr>
        <p:spPr>
          <a:xfrm>
            <a:off x="1601041" y="3022190"/>
            <a:ext cx="9144000" cy="919617"/>
          </a:xfrm>
        </p:spPr>
        <p:txBody>
          <a:bodyPr anchor="t">
            <a:normAutofit/>
          </a:bodyPr>
          <a:lstStyle>
            <a:lvl1pPr algn="l">
              <a:defRPr sz="48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601041" y="4244386"/>
            <a:ext cx="9144000" cy="1655762"/>
          </a:xfrm>
        </p:spPr>
        <p:txBody>
          <a:bodyPr/>
          <a:lstStyle>
            <a:lvl1pPr marL="0" indent="0" algn="l">
              <a:buNone/>
              <a:defRPr sz="2400">
                <a:solidFill>
                  <a:schemeClr val="bg1"/>
                </a:solidFill>
              </a:defRPr>
            </a:lvl1pPr>
            <a:lvl2pPr marL="457232" indent="0" algn="ctr">
              <a:buNone/>
              <a:defRPr sz="2001"/>
            </a:lvl2pPr>
            <a:lvl3pPr marL="914466" indent="0" algn="ctr">
              <a:buNone/>
              <a:defRPr sz="1800"/>
            </a:lvl3pPr>
            <a:lvl4pPr marL="1371698" indent="0" algn="ctr">
              <a:buNone/>
              <a:defRPr sz="1600"/>
            </a:lvl4pPr>
            <a:lvl5pPr marL="1828931" indent="0" algn="ctr">
              <a:buNone/>
              <a:defRPr sz="1600"/>
            </a:lvl5pPr>
            <a:lvl6pPr marL="2286164" indent="0" algn="ctr">
              <a:buNone/>
              <a:defRPr sz="1600"/>
            </a:lvl6pPr>
            <a:lvl7pPr marL="2743397" indent="0" algn="ctr">
              <a:buNone/>
              <a:defRPr sz="1600"/>
            </a:lvl7pPr>
            <a:lvl8pPr marL="3200630" indent="0" algn="ctr">
              <a:buNone/>
              <a:defRPr sz="1600"/>
            </a:lvl8pPr>
            <a:lvl9pPr marL="3657863" indent="0" algn="ctr">
              <a:buNone/>
              <a:defRPr sz="1600"/>
            </a:lvl9pPr>
          </a:lstStyle>
          <a:p>
            <a:r>
              <a:rPr lang="en-US"/>
              <a:t>Click to edit Master subtitle style</a:t>
            </a:r>
          </a:p>
        </p:txBody>
      </p:sp>
      <p:pic>
        <p:nvPicPr>
          <p:cNvPr id="7" name="Graphic 6">
            <a:extLst>
              <a:ext uri="{FF2B5EF4-FFF2-40B4-BE49-F238E27FC236}">
                <a16:creationId xmlns:a16="http://schemas.microsoft.com/office/drawing/2014/main" id="{6DFFBED6-4C2F-B7B6-B272-F0099C0C90A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36981" y="193430"/>
            <a:ext cx="5494020" cy="2720340"/>
          </a:xfrm>
          <a:prstGeom prst="rect">
            <a:avLst/>
          </a:prstGeom>
        </p:spPr>
      </p:pic>
    </p:spTree>
    <p:extLst>
      <p:ext uri="{BB962C8B-B14F-4D97-AF65-F5344CB8AC3E}">
        <p14:creationId xmlns:p14="http://schemas.microsoft.com/office/powerpoint/2010/main" val="2010642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56E955AE-4830-D4F7-86EC-B14193F1E24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409" y="2492572"/>
            <a:ext cx="12182591" cy="4365428"/>
          </a:xfrm>
          <a:prstGeom prst="rect">
            <a:avLst/>
          </a:prstGeom>
        </p:spPr>
      </p:pic>
      <p:sp>
        <p:nvSpPr>
          <p:cNvPr id="2" name="Title 1"/>
          <p:cNvSpPr>
            <a:spLocks noGrp="1"/>
          </p:cNvSpPr>
          <p:nvPr>
            <p:ph type="ctrTitle"/>
          </p:nvPr>
        </p:nvSpPr>
        <p:spPr>
          <a:xfrm>
            <a:off x="1601041" y="3022190"/>
            <a:ext cx="9144000" cy="919617"/>
          </a:xfrm>
        </p:spPr>
        <p:txBody>
          <a:bodyPr anchor="t">
            <a:normAutofit/>
          </a:bodyPr>
          <a:lstStyle>
            <a:lvl1pPr algn="l">
              <a:defRPr sz="48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601041" y="4244386"/>
            <a:ext cx="9144000" cy="1655762"/>
          </a:xfrm>
        </p:spPr>
        <p:txBody>
          <a:bodyPr/>
          <a:lstStyle>
            <a:lvl1pPr marL="0" indent="0" algn="l">
              <a:buNone/>
              <a:defRPr sz="2400">
                <a:solidFill>
                  <a:schemeClr val="bg1"/>
                </a:solidFill>
              </a:defRPr>
            </a:lvl1pPr>
            <a:lvl2pPr marL="457232" indent="0" algn="ctr">
              <a:buNone/>
              <a:defRPr sz="2001"/>
            </a:lvl2pPr>
            <a:lvl3pPr marL="914466" indent="0" algn="ctr">
              <a:buNone/>
              <a:defRPr sz="1800"/>
            </a:lvl3pPr>
            <a:lvl4pPr marL="1371698" indent="0" algn="ctr">
              <a:buNone/>
              <a:defRPr sz="1600"/>
            </a:lvl4pPr>
            <a:lvl5pPr marL="1828931" indent="0" algn="ctr">
              <a:buNone/>
              <a:defRPr sz="1600"/>
            </a:lvl5pPr>
            <a:lvl6pPr marL="2286164" indent="0" algn="ctr">
              <a:buNone/>
              <a:defRPr sz="1600"/>
            </a:lvl6pPr>
            <a:lvl7pPr marL="2743397" indent="0" algn="ctr">
              <a:buNone/>
              <a:defRPr sz="1600"/>
            </a:lvl7pPr>
            <a:lvl8pPr marL="3200630" indent="0" algn="ctr">
              <a:buNone/>
              <a:defRPr sz="1600"/>
            </a:lvl8pPr>
            <a:lvl9pPr marL="3657863" indent="0" algn="ctr">
              <a:buNone/>
              <a:defRPr sz="1600"/>
            </a:lvl9pPr>
          </a:lstStyle>
          <a:p>
            <a:r>
              <a:rPr lang="en-US"/>
              <a:t>Click to edit Master subtitle style</a:t>
            </a:r>
          </a:p>
        </p:txBody>
      </p:sp>
      <p:pic>
        <p:nvPicPr>
          <p:cNvPr id="9" name="Graphic 8">
            <a:extLst>
              <a:ext uri="{FF2B5EF4-FFF2-40B4-BE49-F238E27FC236}">
                <a16:creationId xmlns:a16="http://schemas.microsoft.com/office/drawing/2014/main" id="{0665CAED-1A6F-58F3-44AA-FEC07B189FE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36981" y="193430"/>
            <a:ext cx="5494020" cy="2720340"/>
          </a:xfrm>
          <a:prstGeom prst="rect">
            <a:avLst/>
          </a:prstGeom>
        </p:spPr>
      </p:pic>
    </p:spTree>
    <p:extLst>
      <p:ext uri="{BB962C8B-B14F-4D97-AF65-F5344CB8AC3E}">
        <p14:creationId xmlns:p14="http://schemas.microsoft.com/office/powerpoint/2010/main" val="637419160"/>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53EA7A86-8B21-E8B5-FBD4-EF658C5CB60C}"/>
              </a:ext>
            </a:extLst>
          </p:cNvPr>
          <p:cNvSpPr>
            <a:spLocks noGrp="1"/>
          </p:cNvSpPr>
          <p:nvPr>
            <p:ph type="sldNum" sz="quarter" idx="10"/>
          </p:nvPr>
        </p:nvSpPr>
        <p:spPr/>
        <p:txBody>
          <a:bodyPr/>
          <a:lstStyle>
            <a:lvl1pPr>
              <a:defRPr/>
            </a:lvl1pPr>
          </a:lstStyle>
          <a:p>
            <a:pPr>
              <a:defRPr/>
            </a:pPr>
            <a:fld id="{6137B352-5007-A340-9A26-3C1B8C33F2B9}" type="slidenum">
              <a:rPr lang="en-US"/>
              <a:pPr>
                <a:defRPr/>
              </a:pPr>
              <a:t>‹#›</a:t>
            </a:fld>
            <a:endParaRPr lang="en-US"/>
          </a:p>
        </p:txBody>
      </p:sp>
    </p:spTree>
    <p:extLst>
      <p:ext uri="{BB962C8B-B14F-4D97-AF65-F5344CB8AC3E}">
        <p14:creationId xmlns:p14="http://schemas.microsoft.com/office/powerpoint/2010/main" val="1748065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078CD812-24A9-8104-8D3F-08B1B07BE248}"/>
              </a:ext>
            </a:extLst>
          </p:cNvPr>
          <p:cNvSpPr>
            <a:spLocks noGrp="1"/>
          </p:cNvSpPr>
          <p:nvPr>
            <p:ph type="sldNum" sz="quarter" idx="10"/>
          </p:nvPr>
        </p:nvSpPr>
        <p:spPr/>
        <p:txBody>
          <a:bodyPr/>
          <a:lstStyle>
            <a:lvl1pPr>
              <a:defRPr/>
            </a:lvl1pPr>
          </a:lstStyle>
          <a:p>
            <a:pPr>
              <a:defRPr/>
            </a:pPr>
            <a:fld id="{2FE6D7E9-A4B4-4F4D-BB53-FAD2A6E8B1BA}" type="slidenum">
              <a:rPr lang="en-US"/>
              <a:pPr>
                <a:defRPr/>
              </a:pPr>
              <a:t>‹#›</a:t>
            </a:fld>
            <a:endParaRPr lang="en-US"/>
          </a:p>
        </p:txBody>
      </p:sp>
    </p:spTree>
    <p:extLst>
      <p:ext uri="{BB962C8B-B14F-4D97-AF65-F5344CB8AC3E}">
        <p14:creationId xmlns:p14="http://schemas.microsoft.com/office/powerpoint/2010/main" val="3204601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205371AD-4FF2-976B-50E4-B63867D1620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2489200"/>
            <a:ext cx="12192000" cy="4368800"/>
          </a:xfrm>
          <a:prstGeom prst="rect">
            <a:avLst/>
          </a:prstGeom>
        </p:spPr>
      </p:pic>
      <p:sp>
        <p:nvSpPr>
          <p:cNvPr id="2" name="Title 1"/>
          <p:cNvSpPr>
            <a:spLocks noGrp="1"/>
          </p:cNvSpPr>
          <p:nvPr>
            <p:ph type="ctrTitle"/>
          </p:nvPr>
        </p:nvSpPr>
        <p:spPr>
          <a:xfrm>
            <a:off x="1601041" y="3022190"/>
            <a:ext cx="9144000" cy="919617"/>
          </a:xfrm>
        </p:spPr>
        <p:txBody>
          <a:bodyPr anchor="t">
            <a:normAutofit/>
          </a:bodyPr>
          <a:lstStyle>
            <a:lvl1pPr algn="l">
              <a:defRPr sz="48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601041" y="4244386"/>
            <a:ext cx="9144000" cy="1655762"/>
          </a:xfrm>
        </p:spPr>
        <p:txBody>
          <a:bodyPr/>
          <a:lstStyle>
            <a:lvl1pPr marL="0" indent="0" algn="l">
              <a:buNone/>
              <a:defRPr sz="2400">
                <a:solidFill>
                  <a:schemeClr val="bg1"/>
                </a:solidFill>
              </a:defRPr>
            </a:lvl1pPr>
            <a:lvl2pPr marL="457232" indent="0" algn="ctr">
              <a:buNone/>
              <a:defRPr sz="2001"/>
            </a:lvl2pPr>
            <a:lvl3pPr marL="914466" indent="0" algn="ctr">
              <a:buNone/>
              <a:defRPr sz="1800"/>
            </a:lvl3pPr>
            <a:lvl4pPr marL="1371698" indent="0" algn="ctr">
              <a:buNone/>
              <a:defRPr sz="1600"/>
            </a:lvl4pPr>
            <a:lvl5pPr marL="1828931" indent="0" algn="ctr">
              <a:buNone/>
              <a:defRPr sz="1600"/>
            </a:lvl5pPr>
            <a:lvl6pPr marL="2286164" indent="0" algn="ctr">
              <a:buNone/>
              <a:defRPr sz="1600"/>
            </a:lvl6pPr>
            <a:lvl7pPr marL="2743397" indent="0" algn="ctr">
              <a:buNone/>
              <a:defRPr sz="1600"/>
            </a:lvl7pPr>
            <a:lvl8pPr marL="3200630" indent="0" algn="ctr">
              <a:buNone/>
              <a:defRPr sz="1600"/>
            </a:lvl8pPr>
            <a:lvl9pPr marL="3657863" indent="0" algn="ctr">
              <a:buNone/>
              <a:defRPr sz="1600"/>
            </a:lvl9pPr>
          </a:lstStyle>
          <a:p>
            <a:r>
              <a:rPr lang="en-US"/>
              <a:t>Click to edit Master subtitle style</a:t>
            </a:r>
          </a:p>
        </p:txBody>
      </p:sp>
      <p:pic>
        <p:nvPicPr>
          <p:cNvPr id="15" name="Graphic 14">
            <a:extLst>
              <a:ext uri="{FF2B5EF4-FFF2-40B4-BE49-F238E27FC236}">
                <a16:creationId xmlns:a16="http://schemas.microsoft.com/office/drawing/2014/main" id="{B74FF75D-552C-47AF-FA1B-E984280210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36981" y="193430"/>
            <a:ext cx="5494020" cy="2720340"/>
          </a:xfrm>
          <a:prstGeom prst="rect">
            <a:avLst/>
          </a:prstGeom>
        </p:spPr>
      </p:pic>
    </p:spTree>
    <p:extLst>
      <p:ext uri="{BB962C8B-B14F-4D97-AF65-F5344CB8AC3E}">
        <p14:creationId xmlns:p14="http://schemas.microsoft.com/office/powerpoint/2010/main" val="1982135429"/>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740"/>
            <a:ext cx="10515601" cy="2852737"/>
          </a:xfrm>
        </p:spPr>
        <p:txBody>
          <a:bodyPr anchor="b">
            <a:normAutofit/>
          </a:bodyPr>
          <a:lstStyle>
            <a:lvl1pPr>
              <a:defRPr sz="5401" b="1"/>
            </a:lvl1pPr>
          </a:lstStyle>
          <a:p>
            <a:r>
              <a:rPr lang="en-US"/>
              <a:t>Click to edit Master title style</a:t>
            </a:r>
          </a:p>
        </p:txBody>
      </p:sp>
      <p:sp>
        <p:nvSpPr>
          <p:cNvPr id="3" name="Text Placeholder 2"/>
          <p:cNvSpPr>
            <a:spLocks noGrp="1"/>
          </p:cNvSpPr>
          <p:nvPr>
            <p:ph type="body" idx="1"/>
          </p:nvPr>
        </p:nvSpPr>
        <p:spPr>
          <a:xfrm>
            <a:off x="831849" y="4589465"/>
            <a:ext cx="10515601" cy="1500187"/>
          </a:xfrm>
        </p:spPr>
        <p:txBody>
          <a:bodyPr/>
          <a:lstStyle>
            <a:lvl1pPr marL="0" indent="0">
              <a:buNone/>
              <a:defRPr sz="2400">
                <a:solidFill>
                  <a:schemeClr val="bg2">
                    <a:lumMod val="25000"/>
                  </a:schemeClr>
                </a:solidFill>
              </a:defRPr>
            </a:lvl1pPr>
            <a:lvl2pPr marL="457232" indent="0">
              <a:buNone/>
              <a:defRPr sz="2001">
                <a:solidFill>
                  <a:schemeClr val="tx1">
                    <a:tint val="75000"/>
                  </a:schemeClr>
                </a:solidFill>
              </a:defRPr>
            </a:lvl2pPr>
            <a:lvl3pPr marL="914466" indent="0">
              <a:buNone/>
              <a:defRPr sz="1800">
                <a:solidFill>
                  <a:schemeClr val="tx1">
                    <a:tint val="75000"/>
                  </a:schemeClr>
                </a:solidFill>
              </a:defRPr>
            </a:lvl3pPr>
            <a:lvl4pPr marL="1371698" indent="0">
              <a:buNone/>
              <a:defRPr sz="1600">
                <a:solidFill>
                  <a:schemeClr val="tx1">
                    <a:tint val="75000"/>
                  </a:schemeClr>
                </a:solidFill>
              </a:defRPr>
            </a:lvl4pPr>
            <a:lvl5pPr marL="1828931" indent="0">
              <a:buNone/>
              <a:defRPr sz="1600">
                <a:solidFill>
                  <a:schemeClr val="tx1">
                    <a:tint val="75000"/>
                  </a:schemeClr>
                </a:solidFill>
              </a:defRPr>
            </a:lvl5pPr>
            <a:lvl6pPr marL="2286164" indent="0">
              <a:buNone/>
              <a:defRPr sz="1600">
                <a:solidFill>
                  <a:schemeClr val="tx1">
                    <a:tint val="75000"/>
                  </a:schemeClr>
                </a:solidFill>
              </a:defRPr>
            </a:lvl6pPr>
            <a:lvl7pPr marL="2743397" indent="0">
              <a:buNone/>
              <a:defRPr sz="1600">
                <a:solidFill>
                  <a:schemeClr val="tx1">
                    <a:tint val="75000"/>
                  </a:schemeClr>
                </a:solidFill>
              </a:defRPr>
            </a:lvl7pPr>
            <a:lvl8pPr marL="3200630" indent="0">
              <a:buNone/>
              <a:defRPr sz="1600">
                <a:solidFill>
                  <a:schemeClr val="tx1">
                    <a:tint val="75000"/>
                  </a:schemeClr>
                </a:solidFill>
              </a:defRPr>
            </a:lvl8pPr>
            <a:lvl9pPr marL="3657863"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F0B3E064-2BC5-41E9-12FE-FAD36196A992}"/>
              </a:ext>
            </a:extLst>
          </p:cNvPr>
          <p:cNvSpPr>
            <a:spLocks noGrp="1"/>
          </p:cNvSpPr>
          <p:nvPr>
            <p:ph type="sldNum" sz="quarter" idx="10"/>
          </p:nvPr>
        </p:nvSpPr>
        <p:spPr/>
        <p:txBody>
          <a:bodyPr/>
          <a:lstStyle>
            <a:lvl1pPr>
              <a:defRPr/>
            </a:lvl1pPr>
          </a:lstStyle>
          <a:p>
            <a:pPr>
              <a:defRPr/>
            </a:pPr>
            <a:fld id="{F1F57402-AB82-5048-85A8-8DD00E9B6B58}" type="slidenum">
              <a:rPr lang="en-US"/>
              <a:pPr>
                <a:defRPr/>
              </a:pPr>
              <a:t>‹#›</a:t>
            </a:fld>
            <a:endParaRPr lang="en-US"/>
          </a:p>
        </p:txBody>
      </p:sp>
    </p:spTree>
    <p:extLst>
      <p:ext uri="{BB962C8B-B14F-4D97-AF65-F5344CB8AC3E}">
        <p14:creationId xmlns:p14="http://schemas.microsoft.com/office/powerpoint/2010/main" val="2884027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679146"/>
                </a:solidFill>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C8D8032D-83D1-7546-846F-62707A01756B}"/>
              </a:ext>
            </a:extLst>
          </p:cNvPr>
          <p:cNvSpPr>
            <a:spLocks noGrp="1"/>
          </p:cNvSpPr>
          <p:nvPr>
            <p:ph type="sldNum" sz="quarter" idx="10"/>
          </p:nvPr>
        </p:nvSpPr>
        <p:spPr/>
        <p:txBody>
          <a:bodyPr/>
          <a:lstStyle>
            <a:lvl1pPr>
              <a:defRPr/>
            </a:lvl1pPr>
          </a:lstStyle>
          <a:p>
            <a:pPr>
              <a:defRPr/>
            </a:pPr>
            <a:fld id="{AFED30E3-68A5-7A48-99E6-4399611AA1E0}" type="slidenum">
              <a:rPr lang="en-US"/>
              <a:pPr>
                <a:defRPr/>
              </a:pPr>
              <a:t>‹#›</a:t>
            </a:fld>
            <a:endParaRPr lang="en-US"/>
          </a:p>
        </p:txBody>
      </p:sp>
    </p:spTree>
    <p:extLst>
      <p:ext uri="{BB962C8B-B14F-4D97-AF65-F5344CB8AC3E}">
        <p14:creationId xmlns:p14="http://schemas.microsoft.com/office/powerpoint/2010/main" val="2589380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1"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solidFill>
                  <a:srgbClr val="679146"/>
                </a:solidFill>
              </a:defRPr>
            </a:lvl1pPr>
            <a:lvl2pPr marL="457232" indent="0">
              <a:buNone/>
              <a:defRPr sz="2001" b="1"/>
            </a:lvl2pPr>
            <a:lvl3pPr marL="914466" indent="0">
              <a:buNone/>
              <a:defRPr sz="1800" b="1"/>
            </a:lvl3pPr>
            <a:lvl4pPr marL="1371698"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solidFill>
                  <a:srgbClr val="679146"/>
                </a:solidFill>
              </a:defRPr>
            </a:lvl1pPr>
            <a:lvl2pPr marL="457232" indent="0">
              <a:buNone/>
              <a:defRPr sz="2001" b="1"/>
            </a:lvl2pPr>
            <a:lvl3pPr marL="914466" indent="0">
              <a:buNone/>
              <a:defRPr sz="1800" b="1"/>
            </a:lvl3pPr>
            <a:lvl4pPr marL="1371698"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37544FC9-E45C-8C2B-93D6-B70BF4D61732}"/>
              </a:ext>
            </a:extLst>
          </p:cNvPr>
          <p:cNvSpPr>
            <a:spLocks noGrp="1"/>
          </p:cNvSpPr>
          <p:nvPr>
            <p:ph type="sldNum" sz="quarter" idx="10"/>
          </p:nvPr>
        </p:nvSpPr>
        <p:spPr/>
        <p:txBody>
          <a:bodyPr/>
          <a:lstStyle>
            <a:lvl1pPr>
              <a:defRPr sz="1600">
                <a:solidFill>
                  <a:srgbClr val="306CB0"/>
                </a:solidFill>
              </a:defRPr>
            </a:lvl1pPr>
          </a:lstStyle>
          <a:p>
            <a:pPr>
              <a:defRPr/>
            </a:pPr>
            <a:fld id="{D54DF316-EC2C-6744-AC1F-DFC3C7C16220}" type="slidenum">
              <a:rPr lang="en-US"/>
              <a:pPr>
                <a:defRPr/>
              </a:pPr>
              <a:t>‹#›</a:t>
            </a:fld>
            <a:endParaRPr lang="en-US"/>
          </a:p>
        </p:txBody>
      </p:sp>
    </p:spTree>
    <p:extLst>
      <p:ext uri="{BB962C8B-B14F-4D97-AF65-F5344CB8AC3E}">
        <p14:creationId xmlns:p14="http://schemas.microsoft.com/office/powerpoint/2010/main" val="24618481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679146"/>
                </a:solidFill>
              </a:defRPr>
            </a:lvl1pPr>
          </a:lstStyle>
          <a:p>
            <a:r>
              <a:rPr lang="en-US"/>
              <a:t>Click to edit Master title style</a:t>
            </a:r>
          </a:p>
        </p:txBody>
      </p:sp>
      <p:sp>
        <p:nvSpPr>
          <p:cNvPr id="3" name="Slide Number Placeholder 5">
            <a:extLst>
              <a:ext uri="{FF2B5EF4-FFF2-40B4-BE49-F238E27FC236}">
                <a16:creationId xmlns:a16="http://schemas.microsoft.com/office/drawing/2014/main" id="{FB984E27-5708-FB01-FF78-B5FEFA707809}"/>
              </a:ext>
            </a:extLst>
          </p:cNvPr>
          <p:cNvSpPr>
            <a:spLocks noGrp="1"/>
          </p:cNvSpPr>
          <p:nvPr>
            <p:ph type="sldNum" sz="quarter" idx="10"/>
          </p:nvPr>
        </p:nvSpPr>
        <p:spPr/>
        <p:txBody>
          <a:bodyPr/>
          <a:lstStyle>
            <a:lvl1pPr>
              <a:defRPr sz="1600">
                <a:solidFill>
                  <a:srgbClr val="306CB0"/>
                </a:solidFill>
              </a:defRPr>
            </a:lvl1pPr>
          </a:lstStyle>
          <a:p>
            <a:pPr>
              <a:defRPr/>
            </a:pPr>
            <a:fld id="{A97C5B23-AB52-FB48-8BE6-46C31452528A}" type="slidenum">
              <a:rPr lang="en-US"/>
              <a:pPr>
                <a:defRPr/>
              </a:pPr>
              <a:t>‹#›</a:t>
            </a:fld>
            <a:endParaRPr lang="en-US"/>
          </a:p>
        </p:txBody>
      </p:sp>
    </p:spTree>
    <p:extLst>
      <p:ext uri="{BB962C8B-B14F-4D97-AF65-F5344CB8AC3E}">
        <p14:creationId xmlns:p14="http://schemas.microsoft.com/office/powerpoint/2010/main" val="1942989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3CA2A9FF-51D2-B5A6-8C92-46384F600948}"/>
              </a:ext>
            </a:extLst>
          </p:cNvPr>
          <p:cNvSpPr>
            <a:spLocks noGrp="1"/>
          </p:cNvSpPr>
          <p:nvPr>
            <p:ph type="sldNum" sz="quarter" idx="10"/>
          </p:nvPr>
        </p:nvSpPr>
        <p:spPr/>
        <p:txBody>
          <a:bodyPr/>
          <a:lstStyle>
            <a:lvl1pPr>
              <a:defRPr/>
            </a:lvl1pPr>
          </a:lstStyle>
          <a:p>
            <a:pPr>
              <a:defRPr/>
            </a:pPr>
            <a:fld id="{D054531E-9176-CB4A-9039-4CE9FE6F6EEF}" type="slidenum">
              <a:rPr lang="en-US"/>
              <a:pPr>
                <a:defRPr/>
              </a:pPr>
              <a:t>‹#›</a:t>
            </a:fld>
            <a:endParaRPr lang="en-US"/>
          </a:p>
        </p:txBody>
      </p:sp>
    </p:spTree>
    <p:extLst>
      <p:ext uri="{BB962C8B-B14F-4D97-AF65-F5344CB8AC3E}">
        <p14:creationId xmlns:p14="http://schemas.microsoft.com/office/powerpoint/2010/main" val="11434427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1"/>
            </a:lvl2pPr>
            <a:lvl3pPr>
              <a:defRPr sz="2400"/>
            </a:lvl3pPr>
            <a:lvl4pPr>
              <a:defRPr sz="2001"/>
            </a:lvl4pPr>
            <a:lvl5pPr>
              <a:defRPr sz="2001"/>
            </a:lvl5pPr>
            <a:lvl6pPr>
              <a:defRPr sz="2001"/>
            </a:lvl6pPr>
            <a:lvl7pPr>
              <a:defRPr sz="2001"/>
            </a:lvl7pPr>
            <a:lvl8pPr>
              <a:defRPr sz="2001"/>
            </a:lvl8pPr>
            <a:lvl9pPr>
              <a:defRPr sz="200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32" indent="0">
              <a:buNone/>
              <a:defRPr sz="1400"/>
            </a:lvl2pPr>
            <a:lvl3pPr marL="914466" indent="0">
              <a:buNone/>
              <a:defRPr sz="1201"/>
            </a:lvl3pPr>
            <a:lvl4pPr marL="1371698" indent="0">
              <a:buNone/>
              <a:defRPr sz="1000"/>
            </a:lvl4pPr>
            <a:lvl5pPr marL="1828931" indent="0">
              <a:buNone/>
              <a:defRPr sz="1000"/>
            </a:lvl5pPr>
            <a:lvl6pPr marL="2286164" indent="0">
              <a:buNone/>
              <a:defRPr sz="1000"/>
            </a:lvl6pPr>
            <a:lvl7pPr marL="2743397" indent="0">
              <a:buNone/>
              <a:defRPr sz="1000"/>
            </a:lvl7pPr>
            <a:lvl8pPr marL="3200630" indent="0">
              <a:buNone/>
              <a:defRPr sz="1000"/>
            </a:lvl8pPr>
            <a:lvl9pPr marL="3657863"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BDBCF7FB-465B-9C74-60AB-CBEAE7F3347B}"/>
              </a:ext>
            </a:extLst>
          </p:cNvPr>
          <p:cNvSpPr>
            <a:spLocks noGrp="1"/>
          </p:cNvSpPr>
          <p:nvPr>
            <p:ph type="sldNum" sz="quarter" idx="10"/>
          </p:nvPr>
        </p:nvSpPr>
        <p:spPr/>
        <p:txBody>
          <a:bodyPr/>
          <a:lstStyle>
            <a:lvl1pPr>
              <a:defRPr/>
            </a:lvl1pPr>
          </a:lstStyle>
          <a:p>
            <a:pPr>
              <a:defRPr/>
            </a:pPr>
            <a:fld id="{623552CB-9DB8-D043-A88A-158967006B23}" type="slidenum">
              <a:rPr lang="en-US"/>
              <a:pPr>
                <a:defRPr/>
              </a:pPr>
              <a:t>‹#›</a:t>
            </a:fld>
            <a:endParaRPr lang="en-US"/>
          </a:p>
        </p:txBody>
      </p:sp>
    </p:spTree>
    <p:extLst>
      <p:ext uri="{BB962C8B-B14F-4D97-AF65-F5344CB8AC3E}">
        <p14:creationId xmlns:p14="http://schemas.microsoft.com/office/powerpoint/2010/main" val="36268514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32" indent="0">
              <a:buNone/>
              <a:defRPr sz="2801"/>
            </a:lvl2pPr>
            <a:lvl3pPr marL="914466" indent="0">
              <a:buNone/>
              <a:defRPr sz="2400"/>
            </a:lvl3pPr>
            <a:lvl4pPr marL="1371698" indent="0">
              <a:buNone/>
              <a:defRPr sz="2001"/>
            </a:lvl4pPr>
            <a:lvl5pPr marL="1828931" indent="0">
              <a:buNone/>
              <a:defRPr sz="2001"/>
            </a:lvl5pPr>
            <a:lvl6pPr marL="2286164" indent="0">
              <a:buNone/>
              <a:defRPr sz="2001"/>
            </a:lvl6pPr>
            <a:lvl7pPr marL="2743397" indent="0">
              <a:buNone/>
              <a:defRPr sz="2001"/>
            </a:lvl7pPr>
            <a:lvl8pPr marL="3200630" indent="0">
              <a:buNone/>
              <a:defRPr sz="2001"/>
            </a:lvl8pPr>
            <a:lvl9pPr marL="3657863" indent="0">
              <a:buNone/>
              <a:defRPr sz="2001"/>
            </a:lvl9pPr>
          </a:lstStyle>
          <a:p>
            <a:pPr lvl="0"/>
            <a:r>
              <a:rPr lang="en-US" noProof="0"/>
              <a:t>Click icon to add picture</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32" indent="0">
              <a:buNone/>
              <a:defRPr sz="1400"/>
            </a:lvl2pPr>
            <a:lvl3pPr marL="914466" indent="0">
              <a:buNone/>
              <a:defRPr sz="1201"/>
            </a:lvl3pPr>
            <a:lvl4pPr marL="1371698" indent="0">
              <a:buNone/>
              <a:defRPr sz="1000"/>
            </a:lvl4pPr>
            <a:lvl5pPr marL="1828931" indent="0">
              <a:buNone/>
              <a:defRPr sz="1000"/>
            </a:lvl5pPr>
            <a:lvl6pPr marL="2286164" indent="0">
              <a:buNone/>
              <a:defRPr sz="1000"/>
            </a:lvl6pPr>
            <a:lvl7pPr marL="2743397" indent="0">
              <a:buNone/>
              <a:defRPr sz="1000"/>
            </a:lvl7pPr>
            <a:lvl8pPr marL="3200630" indent="0">
              <a:buNone/>
              <a:defRPr sz="1000"/>
            </a:lvl8pPr>
            <a:lvl9pPr marL="3657863" indent="0">
              <a:buNone/>
              <a:defRPr sz="1000"/>
            </a:lvl9pPr>
          </a:lstStyle>
          <a:p>
            <a:pPr lvl="0"/>
            <a:r>
              <a:rPr lang="en-US"/>
              <a:t>Click to edit Master text styles</a:t>
            </a:r>
          </a:p>
        </p:txBody>
      </p:sp>
      <p:sp>
        <p:nvSpPr>
          <p:cNvPr id="5" name="Slide Number Placeholder 5">
            <a:extLst>
              <a:ext uri="{FF2B5EF4-FFF2-40B4-BE49-F238E27FC236}">
                <a16:creationId xmlns:a16="http://schemas.microsoft.com/office/drawing/2014/main" id="{C175A244-E9D4-D436-32EB-D37B631393E1}"/>
              </a:ext>
            </a:extLst>
          </p:cNvPr>
          <p:cNvSpPr>
            <a:spLocks noGrp="1"/>
          </p:cNvSpPr>
          <p:nvPr>
            <p:ph type="sldNum" sz="quarter" idx="10"/>
          </p:nvPr>
        </p:nvSpPr>
        <p:spPr/>
        <p:txBody>
          <a:bodyPr/>
          <a:lstStyle>
            <a:lvl1pPr>
              <a:defRPr/>
            </a:lvl1pPr>
          </a:lstStyle>
          <a:p>
            <a:pPr>
              <a:defRPr/>
            </a:pPr>
            <a:fld id="{DDAF59E1-171E-6444-A644-F1E1AA795CCD}" type="slidenum">
              <a:rPr lang="en-US"/>
              <a:pPr>
                <a:defRPr/>
              </a:pPr>
              <a:t>‹#›</a:t>
            </a:fld>
            <a:endParaRPr lang="en-US"/>
          </a:p>
        </p:txBody>
      </p:sp>
    </p:spTree>
    <p:extLst>
      <p:ext uri="{BB962C8B-B14F-4D97-AF65-F5344CB8AC3E}">
        <p14:creationId xmlns:p14="http://schemas.microsoft.com/office/powerpoint/2010/main" val="171952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1B222CEF-DAD2-0E94-57B1-18D0A2B75E32}"/>
              </a:ext>
            </a:extLst>
          </p:cNvPr>
          <p:cNvSpPr>
            <a:spLocks noGrp="1"/>
          </p:cNvSpPr>
          <p:nvPr>
            <p:ph type="sldNum" sz="quarter" idx="10"/>
          </p:nvPr>
        </p:nvSpPr>
        <p:spPr/>
        <p:txBody>
          <a:bodyPr/>
          <a:lstStyle>
            <a:lvl1pPr>
              <a:defRPr/>
            </a:lvl1pPr>
          </a:lstStyle>
          <a:p>
            <a:pPr>
              <a:defRPr/>
            </a:pPr>
            <a:fld id="{111F9EC2-DB48-7E4E-8A2D-1149C3DD00AF}" type="slidenum">
              <a:rPr lang="en-US"/>
              <a:pPr>
                <a:defRPr/>
              </a:pPr>
              <a:t>‹#›</a:t>
            </a:fld>
            <a:endParaRPr lang="en-US"/>
          </a:p>
        </p:txBody>
      </p:sp>
    </p:spTree>
    <p:extLst>
      <p:ext uri="{BB962C8B-B14F-4D97-AF65-F5344CB8AC3E}">
        <p14:creationId xmlns:p14="http://schemas.microsoft.com/office/powerpoint/2010/main" val="28137952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9237EF1C-44EA-820A-8E80-9C2AEE238B41}"/>
              </a:ext>
            </a:extLst>
          </p:cNvPr>
          <p:cNvSpPr>
            <a:spLocks noGrp="1"/>
          </p:cNvSpPr>
          <p:nvPr>
            <p:ph type="sldNum" sz="quarter" idx="10"/>
          </p:nvPr>
        </p:nvSpPr>
        <p:spPr/>
        <p:txBody>
          <a:bodyPr/>
          <a:lstStyle>
            <a:lvl1pPr>
              <a:defRPr/>
            </a:lvl1pPr>
          </a:lstStyle>
          <a:p>
            <a:pPr>
              <a:defRPr/>
            </a:pPr>
            <a:fld id="{C3474B77-029B-B943-9FCF-A08533AB31BB}" type="slidenum">
              <a:rPr lang="en-US"/>
              <a:pPr>
                <a:defRPr/>
              </a:pPr>
              <a:t>‹#›</a:t>
            </a:fld>
            <a:endParaRPr lang="en-US"/>
          </a:p>
        </p:txBody>
      </p:sp>
    </p:spTree>
    <p:extLst>
      <p:ext uri="{BB962C8B-B14F-4D97-AF65-F5344CB8AC3E}">
        <p14:creationId xmlns:p14="http://schemas.microsoft.com/office/powerpoint/2010/main" val="23498226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a:extLst>
              <a:ext uri="{FF2B5EF4-FFF2-40B4-BE49-F238E27FC236}">
                <a16:creationId xmlns:a16="http://schemas.microsoft.com/office/drawing/2014/main" id="{6BD47FA5-1F39-88F0-7BD2-927C77CFD602}"/>
              </a:ext>
            </a:extLst>
          </p:cNvPr>
          <p:cNvSpPr>
            <a:spLocks noGrp="1"/>
          </p:cNvSpPr>
          <p:nvPr>
            <p:ph type="sldNum" sz="quarter" idx="10"/>
          </p:nvPr>
        </p:nvSpPr>
        <p:spPr/>
        <p:txBody>
          <a:bodyPr/>
          <a:lstStyle>
            <a:lvl1pPr>
              <a:defRPr/>
            </a:lvl1pPr>
          </a:lstStyle>
          <a:p>
            <a:pPr>
              <a:defRPr/>
            </a:pPr>
            <a:fld id="{2780F07D-6A0E-2043-9CBE-D10A4AE00995}" type="slidenum">
              <a:rPr lang="en-US"/>
              <a:pPr>
                <a:defRPr/>
              </a:pPr>
              <a:t>‹#›</a:t>
            </a:fld>
            <a:endParaRPr lang="en-US"/>
          </a:p>
        </p:txBody>
      </p:sp>
    </p:spTree>
    <p:extLst>
      <p:ext uri="{BB962C8B-B14F-4D97-AF65-F5344CB8AC3E}">
        <p14:creationId xmlns:p14="http://schemas.microsoft.com/office/powerpoint/2010/main" val="1804701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F9D8114A-CE64-FAC3-3551-626A4AC9532C}"/>
              </a:ext>
            </a:extLst>
          </p:cNvPr>
          <p:cNvSpPr>
            <a:spLocks noGrp="1"/>
          </p:cNvSpPr>
          <p:nvPr>
            <p:ph type="sldNum" sz="quarter" idx="10"/>
          </p:nvPr>
        </p:nvSpPr>
        <p:spPr/>
        <p:txBody>
          <a:bodyPr/>
          <a:lstStyle>
            <a:lvl1pPr>
              <a:defRPr sz="1600">
                <a:solidFill>
                  <a:srgbClr val="306CB0"/>
                </a:solidFill>
              </a:defRPr>
            </a:lvl1pPr>
          </a:lstStyle>
          <a:p>
            <a:pPr>
              <a:defRPr/>
            </a:pPr>
            <a:fld id="{442DD743-F003-5843-9CBD-9C812E84804C}" type="slidenum">
              <a:rPr lang="en-US"/>
              <a:pPr>
                <a:defRPr/>
              </a:pPr>
              <a:t>‹#›</a:t>
            </a:fld>
            <a:endParaRPr lang="en-US"/>
          </a:p>
        </p:txBody>
      </p:sp>
    </p:spTree>
    <p:extLst>
      <p:ext uri="{BB962C8B-B14F-4D97-AF65-F5344CB8AC3E}">
        <p14:creationId xmlns:p14="http://schemas.microsoft.com/office/powerpoint/2010/main" val="370382364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597FFAAA-67B4-C788-B0AA-2E31AD24744B}"/>
              </a:ext>
            </a:extLst>
          </p:cNvPr>
          <p:cNvSpPr>
            <a:spLocks noGrp="1"/>
          </p:cNvSpPr>
          <p:nvPr>
            <p:ph type="sldNum" sz="quarter" idx="10"/>
          </p:nvPr>
        </p:nvSpPr>
        <p:spPr/>
        <p:txBody>
          <a:bodyPr/>
          <a:lstStyle>
            <a:lvl1pPr>
              <a:defRPr/>
            </a:lvl1pPr>
          </a:lstStyle>
          <a:p>
            <a:pPr>
              <a:defRPr/>
            </a:pPr>
            <a:fld id="{2A4B9B55-3AFC-3A4D-806B-3BD245F70F8F}" type="slidenum">
              <a:rPr lang="en-US"/>
              <a:pPr>
                <a:defRPr/>
              </a:pPr>
              <a:t>‹#›</a:t>
            </a:fld>
            <a:endParaRPr lang="en-US"/>
          </a:p>
        </p:txBody>
      </p:sp>
    </p:spTree>
    <p:extLst>
      <p:ext uri="{BB962C8B-B14F-4D97-AF65-F5344CB8AC3E}">
        <p14:creationId xmlns:p14="http://schemas.microsoft.com/office/powerpoint/2010/main" val="3529497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740"/>
            <a:ext cx="10515601" cy="2852737"/>
          </a:xfrm>
        </p:spPr>
        <p:txBody>
          <a:bodyPr anchor="b">
            <a:normAutofit/>
          </a:bodyPr>
          <a:lstStyle>
            <a:lvl1pPr>
              <a:defRPr sz="5401" b="1"/>
            </a:lvl1pPr>
          </a:lstStyle>
          <a:p>
            <a:r>
              <a:rPr lang="en-US"/>
              <a:t>Click to edit Master title style</a:t>
            </a:r>
          </a:p>
        </p:txBody>
      </p:sp>
      <p:sp>
        <p:nvSpPr>
          <p:cNvPr id="3" name="Text Placeholder 2"/>
          <p:cNvSpPr>
            <a:spLocks noGrp="1"/>
          </p:cNvSpPr>
          <p:nvPr>
            <p:ph type="body" idx="1"/>
          </p:nvPr>
        </p:nvSpPr>
        <p:spPr>
          <a:xfrm>
            <a:off x="831849" y="4589465"/>
            <a:ext cx="10515601" cy="1500187"/>
          </a:xfrm>
        </p:spPr>
        <p:txBody>
          <a:bodyPr/>
          <a:lstStyle>
            <a:lvl1pPr marL="0" indent="0">
              <a:buNone/>
              <a:defRPr sz="2400">
                <a:solidFill>
                  <a:schemeClr val="bg2">
                    <a:lumMod val="25000"/>
                  </a:schemeClr>
                </a:solidFill>
              </a:defRPr>
            </a:lvl1pPr>
            <a:lvl2pPr marL="457232" indent="0">
              <a:buNone/>
              <a:defRPr sz="2001">
                <a:solidFill>
                  <a:schemeClr val="tx1">
                    <a:tint val="75000"/>
                  </a:schemeClr>
                </a:solidFill>
              </a:defRPr>
            </a:lvl2pPr>
            <a:lvl3pPr marL="914466" indent="0">
              <a:buNone/>
              <a:defRPr sz="1800">
                <a:solidFill>
                  <a:schemeClr val="tx1">
                    <a:tint val="75000"/>
                  </a:schemeClr>
                </a:solidFill>
              </a:defRPr>
            </a:lvl3pPr>
            <a:lvl4pPr marL="1371698" indent="0">
              <a:buNone/>
              <a:defRPr sz="1600">
                <a:solidFill>
                  <a:schemeClr val="tx1">
                    <a:tint val="75000"/>
                  </a:schemeClr>
                </a:solidFill>
              </a:defRPr>
            </a:lvl4pPr>
            <a:lvl5pPr marL="1828931" indent="0">
              <a:buNone/>
              <a:defRPr sz="1600">
                <a:solidFill>
                  <a:schemeClr val="tx1">
                    <a:tint val="75000"/>
                  </a:schemeClr>
                </a:solidFill>
              </a:defRPr>
            </a:lvl5pPr>
            <a:lvl6pPr marL="2286164" indent="0">
              <a:buNone/>
              <a:defRPr sz="1600">
                <a:solidFill>
                  <a:schemeClr val="tx1">
                    <a:tint val="75000"/>
                  </a:schemeClr>
                </a:solidFill>
              </a:defRPr>
            </a:lvl6pPr>
            <a:lvl7pPr marL="2743397" indent="0">
              <a:buNone/>
              <a:defRPr sz="1600">
                <a:solidFill>
                  <a:schemeClr val="tx1">
                    <a:tint val="75000"/>
                  </a:schemeClr>
                </a:solidFill>
              </a:defRPr>
            </a:lvl7pPr>
            <a:lvl8pPr marL="3200630" indent="0">
              <a:buNone/>
              <a:defRPr sz="1600">
                <a:solidFill>
                  <a:schemeClr val="tx1">
                    <a:tint val="75000"/>
                  </a:schemeClr>
                </a:solidFill>
              </a:defRPr>
            </a:lvl8pPr>
            <a:lvl9pPr marL="3657863" indent="0">
              <a:buNone/>
              <a:defRPr sz="1600">
                <a:solidFill>
                  <a:schemeClr val="tx1">
                    <a:tint val="75000"/>
                  </a:schemeClr>
                </a:solidFill>
              </a:defRPr>
            </a:lvl9pPr>
          </a:lstStyle>
          <a:p>
            <a:pPr lvl="0"/>
            <a:r>
              <a:rPr lang="en-US"/>
              <a:t>Click to edit Master text styles</a:t>
            </a:r>
          </a:p>
        </p:txBody>
      </p:sp>
      <p:sp>
        <p:nvSpPr>
          <p:cNvPr id="4" name="Slide Number Placeholder 5">
            <a:extLst>
              <a:ext uri="{FF2B5EF4-FFF2-40B4-BE49-F238E27FC236}">
                <a16:creationId xmlns:a16="http://schemas.microsoft.com/office/drawing/2014/main" id="{844BAD9F-593C-C488-3D64-785CFBD3D424}"/>
              </a:ext>
            </a:extLst>
          </p:cNvPr>
          <p:cNvSpPr>
            <a:spLocks noGrp="1"/>
          </p:cNvSpPr>
          <p:nvPr>
            <p:ph type="sldNum" sz="quarter" idx="10"/>
          </p:nvPr>
        </p:nvSpPr>
        <p:spPr/>
        <p:txBody>
          <a:bodyPr/>
          <a:lstStyle>
            <a:lvl1pPr>
              <a:defRPr/>
            </a:lvl1pPr>
          </a:lstStyle>
          <a:p>
            <a:pPr>
              <a:defRPr/>
            </a:pPr>
            <a:fld id="{6B28F8A2-5168-5346-A200-0911815AFB96}" type="slidenum">
              <a:rPr lang="en-US"/>
              <a:pPr>
                <a:defRPr/>
              </a:pPr>
              <a:t>‹#›</a:t>
            </a:fld>
            <a:endParaRPr lang="en-US"/>
          </a:p>
        </p:txBody>
      </p:sp>
    </p:spTree>
    <p:extLst>
      <p:ext uri="{BB962C8B-B14F-4D97-AF65-F5344CB8AC3E}">
        <p14:creationId xmlns:p14="http://schemas.microsoft.com/office/powerpoint/2010/main" val="5023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306CB0"/>
                </a:solidFill>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EC7D256A-F57C-55D5-D551-6A77609DF522}"/>
              </a:ext>
            </a:extLst>
          </p:cNvPr>
          <p:cNvSpPr>
            <a:spLocks noGrp="1"/>
          </p:cNvSpPr>
          <p:nvPr>
            <p:ph type="sldNum" sz="quarter" idx="10"/>
          </p:nvPr>
        </p:nvSpPr>
        <p:spPr/>
        <p:txBody>
          <a:bodyPr/>
          <a:lstStyle>
            <a:lvl1pPr>
              <a:defRPr/>
            </a:lvl1pPr>
          </a:lstStyle>
          <a:p>
            <a:pPr>
              <a:defRPr/>
            </a:pPr>
            <a:fld id="{3774731B-8C9B-D94A-B766-0F7C461324F9}" type="slidenum">
              <a:rPr lang="en-US"/>
              <a:pPr>
                <a:defRPr/>
              </a:pPr>
              <a:t>‹#›</a:t>
            </a:fld>
            <a:endParaRPr lang="en-US"/>
          </a:p>
        </p:txBody>
      </p:sp>
    </p:spTree>
    <p:extLst>
      <p:ext uri="{BB962C8B-B14F-4D97-AF65-F5344CB8AC3E}">
        <p14:creationId xmlns:p14="http://schemas.microsoft.com/office/powerpoint/2010/main" val="3025599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1"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solidFill>
                  <a:srgbClr val="306CB0"/>
                </a:solidFill>
              </a:defRPr>
            </a:lvl1pPr>
            <a:lvl2pPr marL="457232" indent="0">
              <a:buNone/>
              <a:defRPr sz="2001" b="1"/>
            </a:lvl2pPr>
            <a:lvl3pPr marL="914466" indent="0">
              <a:buNone/>
              <a:defRPr sz="1800" b="1"/>
            </a:lvl3pPr>
            <a:lvl4pPr marL="1371698"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solidFill>
                  <a:srgbClr val="306CB0"/>
                </a:solidFill>
              </a:defRPr>
            </a:lvl1pPr>
            <a:lvl2pPr marL="457232" indent="0">
              <a:buNone/>
              <a:defRPr sz="2001" b="1"/>
            </a:lvl2pPr>
            <a:lvl3pPr marL="914466" indent="0">
              <a:buNone/>
              <a:defRPr sz="1800" b="1"/>
            </a:lvl3pPr>
            <a:lvl4pPr marL="1371698"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711BF1AC-94D1-50A1-361F-652A8EA64677}"/>
              </a:ext>
            </a:extLst>
          </p:cNvPr>
          <p:cNvSpPr>
            <a:spLocks noGrp="1"/>
          </p:cNvSpPr>
          <p:nvPr>
            <p:ph type="sldNum" sz="quarter" idx="10"/>
          </p:nvPr>
        </p:nvSpPr>
        <p:spPr/>
        <p:txBody>
          <a:bodyPr/>
          <a:lstStyle>
            <a:lvl1pPr>
              <a:defRPr/>
            </a:lvl1pPr>
          </a:lstStyle>
          <a:p>
            <a:pPr>
              <a:defRPr/>
            </a:pPr>
            <a:fld id="{0A108D7E-799C-314A-A056-4B2275776020}" type="slidenum">
              <a:rPr lang="en-US"/>
              <a:pPr>
                <a:defRPr/>
              </a:pPr>
              <a:t>‹#›</a:t>
            </a:fld>
            <a:endParaRPr lang="en-US"/>
          </a:p>
        </p:txBody>
      </p:sp>
    </p:spTree>
    <p:extLst>
      <p:ext uri="{BB962C8B-B14F-4D97-AF65-F5344CB8AC3E}">
        <p14:creationId xmlns:p14="http://schemas.microsoft.com/office/powerpoint/2010/main" val="3746332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306CB0"/>
                </a:solidFill>
              </a:defRPr>
            </a:lvl1pPr>
          </a:lstStyle>
          <a:p>
            <a:r>
              <a:rPr lang="en-US"/>
              <a:t>Click to edit Master title style</a:t>
            </a:r>
          </a:p>
        </p:txBody>
      </p:sp>
      <p:sp>
        <p:nvSpPr>
          <p:cNvPr id="3" name="Slide Number Placeholder 5">
            <a:extLst>
              <a:ext uri="{FF2B5EF4-FFF2-40B4-BE49-F238E27FC236}">
                <a16:creationId xmlns:a16="http://schemas.microsoft.com/office/drawing/2014/main" id="{D6BB03FC-51FF-D5BE-BA32-047E8D8FBABE}"/>
              </a:ext>
            </a:extLst>
          </p:cNvPr>
          <p:cNvSpPr>
            <a:spLocks noGrp="1"/>
          </p:cNvSpPr>
          <p:nvPr>
            <p:ph type="sldNum" sz="quarter" idx="10"/>
          </p:nvPr>
        </p:nvSpPr>
        <p:spPr/>
        <p:txBody>
          <a:bodyPr/>
          <a:lstStyle>
            <a:lvl1pPr>
              <a:defRPr/>
            </a:lvl1pPr>
          </a:lstStyle>
          <a:p>
            <a:pPr>
              <a:defRPr/>
            </a:pPr>
            <a:fld id="{D0FD1D2A-308D-3940-B7AE-CE9A0D315653}" type="slidenum">
              <a:rPr lang="en-US"/>
              <a:pPr>
                <a:defRPr/>
              </a:pPr>
              <a:t>‹#›</a:t>
            </a:fld>
            <a:endParaRPr lang="en-US"/>
          </a:p>
        </p:txBody>
      </p:sp>
    </p:spTree>
    <p:extLst>
      <p:ext uri="{BB962C8B-B14F-4D97-AF65-F5344CB8AC3E}">
        <p14:creationId xmlns:p14="http://schemas.microsoft.com/office/powerpoint/2010/main" val="2148378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CACCBA5D-B3FC-10AE-49B0-F37C42621B5F}"/>
              </a:ext>
            </a:extLst>
          </p:cNvPr>
          <p:cNvSpPr>
            <a:spLocks noGrp="1"/>
          </p:cNvSpPr>
          <p:nvPr>
            <p:ph type="sldNum" sz="quarter" idx="10"/>
          </p:nvPr>
        </p:nvSpPr>
        <p:spPr/>
        <p:txBody>
          <a:bodyPr/>
          <a:lstStyle>
            <a:lvl1pPr>
              <a:defRPr/>
            </a:lvl1pPr>
          </a:lstStyle>
          <a:p>
            <a:pPr>
              <a:defRPr/>
            </a:pPr>
            <a:fld id="{CDF3A3E6-8DE9-7A4A-B9C6-E8BB453178DE}" type="slidenum">
              <a:rPr lang="en-US"/>
              <a:pPr>
                <a:defRPr/>
              </a:pPr>
              <a:t>‹#›</a:t>
            </a:fld>
            <a:endParaRPr lang="en-US"/>
          </a:p>
        </p:txBody>
      </p:sp>
    </p:spTree>
    <p:extLst>
      <p:ext uri="{BB962C8B-B14F-4D97-AF65-F5344CB8AC3E}">
        <p14:creationId xmlns:p14="http://schemas.microsoft.com/office/powerpoint/2010/main" val="4491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2.svg"/><Relationship Id="rId2" Type="http://schemas.openxmlformats.org/officeDocument/2006/relationships/slideLayout" Target="../slideLayouts/slideLayout17.xml"/><Relationship Id="rId16" Type="http://schemas.openxmlformats.org/officeDocument/2006/relationships/image" Target="../media/image1.pn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DA1F8B-3DE2-59D7-B9D2-4A2CF58CC6B8}"/>
              </a:ext>
            </a:extLst>
          </p:cNvPr>
          <p:cNvSpPr>
            <a:spLocks noGrp="1" noChangeArrowheads="1"/>
          </p:cNvSpPr>
          <p:nvPr>
            <p:ph type="title"/>
          </p:nvPr>
        </p:nvSpPr>
        <p:spPr bwMode="auto">
          <a:xfrm>
            <a:off x="838200" y="365127"/>
            <a:ext cx="10515601"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FED47F06-B4C6-F6FD-4150-6FFE70F03181}"/>
              </a:ext>
            </a:extLst>
          </p:cNvPr>
          <p:cNvSpPr>
            <a:spLocks noGrp="1" noChangeArrowheads="1"/>
          </p:cNvSpPr>
          <p:nvPr>
            <p:ph type="body" idx="1"/>
          </p:nvPr>
        </p:nvSpPr>
        <p:spPr bwMode="auto">
          <a:xfrm>
            <a:off x="838200" y="1825625"/>
            <a:ext cx="10515601"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Slide Number Placeholder 5">
            <a:extLst>
              <a:ext uri="{FF2B5EF4-FFF2-40B4-BE49-F238E27FC236}">
                <a16:creationId xmlns:a16="http://schemas.microsoft.com/office/drawing/2014/main" id="{D9979055-DFD4-5BAA-6B45-FEFA45B35027}"/>
              </a:ext>
            </a:extLst>
          </p:cNvPr>
          <p:cNvSpPr>
            <a:spLocks noGrp="1"/>
          </p:cNvSpPr>
          <p:nvPr>
            <p:ph type="sldNum" sz="quarter" idx="4"/>
          </p:nvPr>
        </p:nvSpPr>
        <p:spPr>
          <a:xfrm>
            <a:off x="701675" y="6542090"/>
            <a:ext cx="2743200" cy="365125"/>
          </a:xfrm>
          <a:prstGeom prst="rect">
            <a:avLst/>
          </a:prstGeom>
        </p:spPr>
        <p:txBody>
          <a:bodyPr/>
          <a:lstStyle>
            <a:lvl1pPr eaLnBrk="1" fontAlgn="auto" hangingPunct="1">
              <a:spcBef>
                <a:spcPts val="0"/>
              </a:spcBef>
              <a:spcAft>
                <a:spcPts val="0"/>
              </a:spcAft>
              <a:defRPr sz="1600">
                <a:solidFill>
                  <a:srgbClr val="306CB0"/>
                </a:solidFill>
                <a:latin typeface="+mn-lt"/>
              </a:defRPr>
            </a:lvl1pPr>
          </a:lstStyle>
          <a:p>
            <a:pPr>
              <a:defRPr/>
            </a:pPr>
            <a:fld id="{10A4C4E7-8095-B545-A514-21F352B856D5}" type="slidenum">
              <a:rPr lang="en-US"/>
              <a:pPr>
                <a:defRPr/>
              </a:pPr>
              <a:t>‹#›</a:t>
            </a:fld>
            <a:endParaRPr lang="en-US"/>
          </a:p>
        </p:txBody>
      </p:sp>
      <p:sp>
        <p:nvSpPr>
          <p:cNvPr id="2" name="Rectangle 1">
            <a:extLst>
              <a:ext uri="{FF2B5EF4-FFF2-40B4-BE49-F238E27FC236}">
                <a16:creationId xmlns:a16="http://schemas.microsoft.com/office/drawing/2014/main" id="{6DDB8517-BECA-208E-B4EA-222619BF4113}"/>
              </a:ext>
            </a:extLst>
          </p:cNvPr>
          <p:cNvSpPr/>
          <p:nvPr/>
        </p:nvSpPr>
        <p:spPr>
          <a:xfrm>
            <a:off x="0" y="6451602"/>
            <a:ext cx="9982200" cy="90488"/>
          </a:xfrm>
          <a:prstGeom prst="rect">
            <a:avLst/>
          </a:prstGeom>
          <a:solidFill>
            <a:srgbClr val="265C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Rectangle">
            <a:extLst>
              <a:ext uri="{FF2B5EF4-FFF2-40B4-BE49-F238E27FC236}">
                <a16:creationId xmlns:a16="http://schemas.microsoft.com/office/drawing/2014/main" id="{6693230B-13A3-4275-2BB7-99AB7AEB86F2}"/>
              </a:ext>
            </a:extLst>
          </p:cNvPr>
          <p:cNvSpPr/>
          <p:nvPr userDrawn="1"/>
        </p:nvSpPr>
        <p:spPr>
          <a:xfrm>
            <a:off x="0" y="0"/>
            <a:ext cx="12192000" cy="381000"/>
          </a:xfrm>
          <a:prstGeom prst="rect">
            <a:avLst/>
          </a:prstGeom>
          <a:solidFill>
            <a:schemeClr val="accent1"/>
          </a:solidFill>
          <a:ln w="12700">
            <a:miter lim="400000"/>
          </a:ln>
        </p:spPr>
        <p:txBody>
          <a:bodyPr lIns="45719" rIns="45719" anchor="ctr"/>
          <a:lstStyle/>
          <a:p>
            <a:pPr algn="ctr">
              <a:defRPr>
                <a:solidFill>
                  <a:srgbClr val="FFFFFF"/>
                </a:solidFill>
              </a:defRPr>
            </a:pPr>
            <a:endParaRPr sz="1800"/>
          </a:p>
        </p:txBody>
      </p:sp>
    </p:spTree>
    <p:extLst>
      <p:ext uri="{BB962C8B-B14F-4D97-AF65-F5344CB8AC3E}">
        <p14:creationId xmlns:p14="http://schemas.microsoft.com/office/powerpoint/2010/main" val="79100869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707" r:id="rId15"/>
  </p:sldLayoutIdLst>
  <p:txStyles>
    <p:titleStyle>
      <a:lvl1pPr algn="l" rtl="0" eaLnBrk="1" fontAlgn="base" hangingPunct="1">
        <a:lnSpc>
          <a:spcPct val="90000"/>
        </a:lnSpc>
        <a:spcBef>
          <a:spcPct val="0"/>
        </a:spcBef>
        <a:spcAft>
          <a:spcPct val="0"/>
        </a:spcAft>
        <a:defRPr sz="4401" b="1" kern="1200">
          <a:solidFill>
            <a:srgbClr val="265C8E"/>
          </a:solidFill>
          <a:latin typeface="+mj-lt"/>
          <a:ea typeface="+mj-ea"/>
          <a:cs typeface="+mj-cs"/>
        </a:defRPr>
      </a:lvl1pPr>
      <a:lvl2pPr algn="l" rtl="0" eaLnBrk="1" fontAlgn="base" hangingPunct="1">
        <a:lnSpc>
          <a:spcPct val="90000"/>
        </a:lnSpc>
        <a:spcBef>
          <a:spcPct val="0"/>
        </a:spcBef>
        <a:spcAft>
          <a:spcPct val="0"/>
        </a:spcAft>
        <a:defRPr sz="4401" b="1">
          <a:solidFill>
            <a:srgbClr val="306CB0"/>
          </a:solidFill>
          <a:latin typeface="Arial" panose="020B0604020202020204" pitchFamily="34" charset="0"/>
        </a:defRPr>
      </a:lvl2pPr>
      <a:lvl3pPr algn="l" rtl="0" eaLnBrk="1" fontAlgn="base" hangingPunct="1">
        <a:lnSpc>
          <a:spcPct val="90000"/>
        </a:lnSpc>
        <a:spcBef>
          <a:spcPct val="0"/>
        </a:spcBef>
        <a:spcAft>
          <a:spcPct val="0"/>
        </a:spcAft>
        <a:defRPr sz="4401" b="1">
          <a:solidFill>
            <a:srgbClr val="306CB0"/>
          </a:solidFill>
          <a:latin typeface="Arial" panose="020B0604020202020204" pitchFamily="34" charset="0"/>
        </a:defRPr>
      </a:lvl3pPr>
      <a:lvl4pPr algn="l" rtl="0" eaLnBrk="1" fontAlgn="base" hangingPunct="1">
        <a:lnSpc>
          <a:spcPct val="90000"/>
        </a:lnSpc>
        <a:spcBef>
          <a:spcPct val="0"/>
        </a:spcBef>
        <a:spcAft>
          <a:spcPct val="0"/>
        </a:spcAft>
        <a:defRPr sz="4401" b="1">
          <a:solidFill>
            <a:srgbClr val="306CB0"/>
          </a:solidFill>
          <a:latin typeface="Arial" panose="020B0604020202020204" pitchFamily="34" charset="0"/>
        </a:defRPr>
      </a:lvl4pPr>
      <a:lvl5pPr algn="l" rtl="0" eaLnBrk="1" fontAlgn="base" hangingPunct="1">
        <a:lnSpc>
          <a:spcPct val="90000"/>
        </a:lnSpc>
        <a:spcBef>
          <a:spcPct val="0"/>
        </a:spcBef>
        <a:spcAft>
          <a:spcPct val="0"/>
        </a:spcAft>
        <a:defRPr sz="4401" b="1">
          <a:solidFill>
            <a:srgbClr val="306CB0"/>
          </a:solidFill>
          <a:latin typeface="Arial" panose="020B0604020202020204" pitchFamily="34" charset="0"/>
        </a:defRPr>
      </a:lvl5pPr>
      <a:lvl6pPr marL="457232" algn="l" rtl="0" eaLnBrk="1" fontAlgn="base" hangingPunct="1">
        <a:lnSpc>
          <a:spcPct val="90000"/>
        </a:lnSpc>
        <a:spcBef>
          <a:spcPct val="0"/>
        </a:spcBef>
        <a:spcAft>
          <a:spcPct val="0"/>
        </a:spcAft>
        <a:defRPr sz="4401" b="1">
          <a:solidFill>
            <a:srgbClr val="306CB0"/>
          </a:solidFill>
          <a:latin typeface="Arial" panose="020B0604020202020204" pitchFamily="34" charset="0"/>
        </a:defRPr>
      </a:lvl6pPr>
      <a:lvl7pPr marL="914466" algn="l" rtl="0" eaLnBrk="1" fontAlgn="base" hangingPunct="1">
        <a:lnSpc>
          <a:spcPct val="90000"/>
        </a:lnSpc>
        <a:spcBef>
          <a:spcPct val="0"/>
        </a:spcBef>
        <a:spcAft>
          <a:spcPct val="0"/>
        </a:spcAft>
        <a:defRPr sz="4401" b="1">
          <a:solidFill>
            <a:srgbClr val="306CB0"/>
          </a:solidFill>
          <a:latin typeface="Arial" panose="020B0604020202020204" pitchFamily="34" charset="0"/>
        </a:defRPr>
      </a:lvl7pPr>
      <a:lvl8pPr marL="1371698" algn="l" rtl="0" eaLnBrk="1" fontAlgn="base" hangingPunct="1">
        <a:lnSpc>
          <a:spcPct val="90000"/>
        </a:lnSpc>
        <a:spcBef>
          <a:spcPct val="0"/>
        </a:spcBef>
        <a:spcAft>
          <a:spcPct val="0"/>
        </a:spcAft>
        <a:defRPr sz="4401" b="1">
          <a:solidFill>
            <a:srgbClr val="306CB0"/>
          </a:solidFill>
          <a:latin typeface="Arial" panose="020B0604020202020204" pitchFamily="34" charset="0"/>
        </a:defRPr>
      </a:lvl8pPr>
      <a:lvl9pPr marL="1828931" algn="l" rtl="0" eaLnBrk="1" fontAlgn="base" hangingPunct="1">
        <a:lnSpc>
          <a:spcPct val="90000"/>
        </a:lnSpc>
        <a:spcBef>
          <a:spcPct val="0"/>
        </a:spcBef>
        <a:spcAft>
          <a:spcPct val="0"/>
        </a:spcAft>
        <a:defRPr sz="4401" b="1">
          <a:solidFill>
            <a:srgbClr val="306CB0"/>
          </a:solidFill>
          <a:latin typeface="Arial" panose="020B0604020202020204" pitchFamily="34" charset="0"/>
        </a:defRPr>
      </a:lvl9pPr>
    </p:titleStyle>
    <p:bodyStyle>
      <a:lvl1pPr marL="228617" indent="-228617" algn="l" rtl="0" eaLnBrk="1" fontAlgn="base" hangingPunct="1">
        <a:lnSpc>
          <a:spcPct val="90000"/>
        </a:lnSpc>
        <a:spcBef>
          <a:spcPts val="1000"/>
        </a:spcBef>
        <a:spcAft>
          <a:spcPct val="0"/>
        </a:spcAft>
        <a:buClr>
          <a:srgbClr val="0167AC"/>
        </a:buClr>
        <a:buFont typeface="Wingdings" pitchFamily="2" charset="2"/>
        <a:buChar char="§"/>
        <a:defRPr sz="2801" kern="1200">
          <a:solidFill>
            <a:schemeClr val="tx1"/>
          </a:solidFill>
          <a:latin typeface="+mn-lt"/>
          <a:ea typeface="+mn-ea"/>
          <a:cs typeface="+mn-cs"/>
        </a:defRPr>
      </a:lvl1pPr>
      <a:lvl2pPr marL="685849" indent="-228617" algn="l" rtl="0" eaLnBrk="1" fontAlgn="base" hangingPunct="1">
        <a:lnSpc>
          <a:spcPct val="90000"/>
        </a:lnSpc>
        <a:spcBef>
          <a:spcPts val="500"/>
        </a:spcBef>
        <a:spcAft>
          <a:spcPct val="0"/>
        </a:spcAft>
        <a:buClr>
          <a:srgbClr val="0167AC"/>
        </a:buClr>
        <a:buFont typeface="Wingdings" pitchFamily="2" charset="2"/>
        <a:buChar char="§"/>
        <a:defRPr sz="2400" kern="1200">
          <a:solidFill>
            <a:schemeClr val="tx1"/>
          </a:solidFill>
          <a:latin typeface="+mn-lt"/>
          <a:ea typeface="+mn-ea"/>
          <a:cs typeface="+mn-cs"/>
        </a:defRPr>
      </a:lvl2pPr>
      <a:lvl3pPr marL="1143082" indent="-228617" algn="l" rtl="0" eaLnBrk="1" fontAlgn="base" hangingPunct="1">
        <a:lnSpc>
          <a:spcPct val="90000"/>
        </a:lnSpc>
        <a:spcBef>
          <a:spcPts val="500"/>
        </a:spcBef>
        <a:spcAft>
          <a:spcPct val="0"/>
        </a:spcAft>
        <a:buClr>
          <a:srgbClr val="0167AC"/>
        </a:buClr>
        <a:buFont typeface="Wingdings" pitchFamily="2" charset="2"/>
        <a:buChar char="§"/>
        <a:defRPr sz="2001" kern="1200">
          <a:solidFill>
            <a:schemeClr val="tx1"/>
          </a:solidFill>
          <a:latin typeface="+mn-lt"/>
          <a:ea typeface="+mn-ea"/>
          <a:cs typeface="+mn-cs"/>
        </a:defRPr>
      </a:lvl3pPr>
      <a:lvl4pPr marL="1600315" indent="-228617" algn="l" rtl="0" eaLnBrk="1" fontAlgn="base" hangingPunct="1">
        <a:lnSpc>
          <a:spcPct val="90000"/>
        </a:lnSpc>
        <a:spcBef>
          <a:spcPts val="500"/>
        </a:spcBef>
        <a:spcAft>
          <a:spcPct val="0"/>
        </a:spcAft>
        <a:buClr>
          <a:srgbClr val="0167AC"/>
        </a:buClr>
        <a:buFont typeface="Wingdings" pitchFamily="2" charset="2"/>
        <a:buChar char="§"/>
        <a:defRPr kern="1200">
          <a:solidFill>
            <a:schemeClr val="tx1"/>
          </a:solidFill>
          <a:latin typeface="+mn-lt"/>
          <a:ea typeface="+mn-ea"/>
          <a:cs typeface="+mn-cs"/>
        </a:defRPr>
      </a:lvl4pPr>
      <a:lvl5pPr marL="2057547" indent="-228617" algn="l" rtl="0" eaLnBrk="1" fontAlgn="base" hangingPunct="1">
        <a:lnSpc>
          <a:spcPct val="90000"/>
        </a:lnSpc>
        <a:spcBef>
          <a:spcPts val="500"/>
        </a:spcBef>
        <a:spcAft>
          <a:spcPct val="0"/>
        </a:spcAft>
        <a:buClr>
          <a:srgbClr val="0167AC"/>
        </a:buClr>
        <a:buFont typeface="Wingdings" pitchFamily="2" charset="2"/>
        <a:buChar char="§"/>
        <a:defRPr kern="1200">
          <a:solidFill>
            <a:schemeClr val="tx1"/>
          </a:solidFill>
          <a:latin typeface="+mn-lt"/>
          <a:ea typeface="+mn-ea"/>
          <a:cs typeface="+mn-cs"/>
        </a:defRPr>
      </a:lvl5pPr>
      <a:lvl6pPr marL="2514780"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013"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246"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479"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66" rtl="0" eaLnBrk="1" latinLnBrk="0" hangingPunct="1">
        <a:defRPr sz="1800" kern="1200">
          <a:solidFill>
            <a:schemeClr val="tx1"/>
          </a:solidFill>
          <a:latin typeface="+mn-lt"/>
          <a:ea typeface="+mn-ea"/>
          <a:cs typeface="+mn-cs"/>
        </a:defRPr>
      </a:lvl1pPr>
      <a:lvl2pPr marL="457232" algn="l" defTabSz="914466" rtl="0" eaLnBrk="1" latinLnBrk="0" hangingPunct="1">
        <a:defRPr sz="1800" kern="1200">
          <a:solidFill>
            <a:schemeClr val="tx1"/>
          </a:solidFill>
          <a:latin typeface="+mn-lt"/>
          <a:ea typeface="+mn-ea"/>
          <a:cs typeface="+mn-cs"/>
        </a:defRPr>
      </a:lvl2pPr>
      <a:lvl3pPr marL="914466" algn="l" defTabSz="914466" rtl="0" eaLnBrk="1" latinLnBrk="0" hangingPunct="1">
        <a:defRPr sz="1800" kern="1200">
          <a:solidFill>
            <a:schemeClr val="tx1"/>
          </a:solidFill>
          <a:latin typeface="+mn-lt"/>
          <a:ea typeface="+mn-ea"/>
          <a:cs typeface="+mn-cs"/>
        </a:defRPr>
      </a:lvl3pPr>
      <a:lvl4pPr marL="1371698" algn="l" defTabSz="914466" rtl="0" eaLnBrk="1" latinLnBrk="0" hangingPunct="1">
        <a:defRPr sz="1800" kern="1200">
          <a:solidFill>
            <a:schemeClr val="tx1"/>
          </a:solidFill>
          <a:latin typeface="+mn-lt"/>
          <a:ea typeface="+mn-ea"/>
          <a:cs typeface="+mn-cs"/>
        </a:defRPr>
      </a:lvl4pPr>
      <a:lvl5pPr marL="1828931" algn="l" defTabSz="914466" rtl="0" eaLnBrk="1" latinLnBrk="0" hangingPunct="1">
        <a:defRPr sz="1800" kern="1200">
          <a:solidFill>
            <a:schemeClr val="tx1"/>
          </a:solidFill>
          <a:latin typeface="+mn-lt"/>
          <a:ea typeface="+mn-ea"/>
          <a:cs typeface="+mn-cs"/>
        </a:defRPr>
      </a:lvl5pPr>
      <a:lvl6pPr marL="2286164" algn="l" defTabSz="914466" rtl="0" eaLnBrk="1" latinLnBrk="0" hangingPunct="1">
        <a:defRPr sz="1800" kern="1200">
          <a:solidFill>
            <a:schemeClr val="tx1"/>
          </a:solidFill>
          <a:latin typeface="+mn-lt"/>
          <a:ea typeface="+mn-ea"/>
          <a:cs typeface="+mn-cs"/>
        </a:defRPr>
      </a:lvl6pPr>
      <a:lvl7pPr marL="2743397" algn="l" defTabSz="914466" rtl="0" eaLnBrk="1" latinLnBrk="0" hangingPunct="1">
        <a:defRPr sz="1800" kern="1200">
          <a:solidFill>
            <a:schemeClr val="tx1"/>
          </a:solidFill>
          <a:latin typeface="+mn-lt"/>
          <a:ea typeface="+mn-ea"/>
          <a:cs typeface="+mn-cs"/>
        </a:defRPr>
      </a:lvl7pPr>
      <a:lvl8pPr marL="3200630" algn="l" defTabSz="914466" rtl="0" eaLnBrk="1" latinLnBrk="0" hangingPunct="1">
        <a:defRPr sz="1800" kern="1200">
          <a:solidFill>
            <a:schemeClr val="tx1"/>
          </a:solidFill>
          <a:latin typeface="+mn-lt"/>
          <a:ea typeface="+mn-ea"/>
          <a:cs typeface="+mn-cs"/>
        </a:defRPr>
      </a:lvl8pPr>
      <a:lvl9pPr marL="3657863" algn="l" defTabSz="91446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86" name="Title Placeholder 1">
            <a:extLst>
              <a:ext uri="{FF2B5EF4-FFF2-40B4-BE49-F238E27FC236}">
                <a16:creationId xmlns:a16="http://schemas.microsoft.com/office/drawing/2014/main" id="{BD2A0074-FEC0-08FC-D4A4-5E0ADF681016}"/>
              </a:ext>
            </a:extLst>
          </p:cNvPr>
          <p:cNvSpPr>
            <a:spLocks noGrp="1" noChangeArrowheads="1"/>
          </p:cNvSpPr>
          <p:nvPr>
            <p:ph type="title"/>
          </p:nvPr>
        </p:nvSpPr>
        <p:spPr bwMode="auto">
          <a:xfrm>
            <a:off x="838200" y="365127"/>
            <a:ext cx="10515601"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6387" name="Text Placeholder 2">
            <a:extLst>
              <a:ext uri="{FF2B5EF4-FFF2-40B4-BE49-F238E27FC236}">
                <a16:creationId xmlns:a16="http://schemas.microsoft.com/office/drawing/2014/main" id="{92CE115D-ADF6-97E3-6D63-FB31024F40BD}"/>
              </a:ext>
            </a:extLst>
          </p:cNvPr>
          <p:cNvSpPr>
            <a:spLocks noGrp="1" noChangeArrowheads="1"/>
          </p:cNvSpPr>
          <p:nvPr>
            <p:ph type="body" idx="1"/>
          </p:nvPr>
        </p:nvSpPr>
        <p:spPr bwMode="auto">
          <a:xfrm>
            <a:off x="838200" y="1825625"/>
            <a:ext cx="10515601"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Slide Number Placeholder 5">
            <a:extLst>
              <a:ext uri="{FF2B5EF4-FFF2-40B4-BE49-F238E27FC236}">
                <a16:creationId xmlns:a16="http://schemas.microsoft.com/office/drawing/2014/main" id="{AA3611F1-51EF-0D52-E1DD-159116DC6F6C}"/>
              </a:ext>
            </a:extLst>
          </p:cNvPr>
          <p:cNvSpPr>
            <a:spLocks noGrp="1"/>
          </p:cNvSpPr>
          <p:nvPr>
            <p:ph type="sldNum" sz="quarter" idx="4"/>
          </p:nvPr>
        </p:nvSpPr>
        <p:spPr>
          <a:xfrm>
            <a:off x="701675" y="6542090"/>
            <a:ext cx="2743200" cy="365125"/>
          </a:xfrm>
          <a:prstGeom prst="rect">
            <a:avLst/>
          </a:prstGeom>
        </p:spPr>
        <p:txBody>
          <a:bodyPr/>
          <a:lstStyle>
            <a:lvl1pPr eaLnBrk="1" fontAlgn="auto" hangingPunct="1">
              <a:spcBef>
                <a:spcPts val="0"/>
              </a:spcBef>
              <a:spcAft>
                <a:spcPts val="0"/>
              </a:spcAft>
              <a:defRPr sz="1600">
                <a:solidFill>
                  <a:srgbClr val="679146"/>
                </a:solidFill>
                <a:latin typeface="+mn-lt"/>
              </a:defRPr>
            </a:lvl1pPr>
          </a:lstStyle>
          <a:p>
            <a:pPr>
              <a:defRPr/>
            </a:pPr>
            <a:fld id="{14B2F438-1335-5243-8E04-4CEDA4182643}" type="slidenum">
              <a:rPr lang="en-US"/>
              <a:pPr>
                <a:defRPr/>
              </a:pPr>
              <a:t>‹#›</a:t>
            </a:fld>
            <a:endParaRPr lang="en-US"/>
          </a:p>
        </p:txBody>
      </p:sp>
      <p:sp>
        <p:nvSpPr>
          <p:cNvPr id="12" name="Rectangle 11">
            <a:extLst>
              <a:ext uri="{FF2B5EF4-FFF2-40B4-BE49-F238E27FC236}">
                <a16:creationId xmlns:a16="http://schemas.microsoft.com/office/drawing/2014/main" id="{5FC85D43-D697-ECCD-8E9C-31C4DAE2F395}"/>
              </a:ext>
            </a:extLst>
          </p:cNvPr>
          <p:cNvSpPr/>
          <p:nvPr/>
        </p:nvSpPr>
        <p:spPr>
          <a:xfrm>
            <a:off x="144463" y="6451600"/>
            <a:ext cx="9837737" cy="90488"/>
          </a:xfrm>
          <a:prstGeom prst="rect">
            <a:avLst/>
          </a:prstGeom>
          <a:solidFill>
            <a:srgbClr val="67914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Graphic 5">
            <a:extLst>
              <a:ext uri="{FF2B5EF4-FFF2-40B4-BE49-F238E27FC236}">
                <a16:creationId xmlns:a16="http://schemas.microsoft.com/office/drawing/2014/main" id="{090C2E3A-0C93-F229-6E8E-E2CFB28855A2}"/>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9911488" y="5875283"/>
            <a:ext cx="2224976" cy="1101687"/>
          </a:xfrm>
          <a:prstGeom prst="rect">
            <a:avLst/>
          </a:prstGeom>
        </p:spPr>
      </p:pic>
    </p:spTree>
    <p:extLst>
      <p:ext uri="{BB962C8B-B14F-4D97-AF65-F5344CB8AC3E}">
        <p14:creationId xmlns:p14="http://schemas.microsoft.com/office/powerpoint/2010/main" val="2112014732"/>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Lst>
  <p:hf hdr="0" dt="0"/>
  <p:txStyles>
    <p:titleStyle>
      <a:lvl1pPr algn="l" rtl="0" eaLnBrk="1" fontAlgn="base" hangingPunct="1">
        <a:lnSpc>
          <a:spcPct val="90000"/>
        </a:lnSpc>
        <a:spcBef>
          <a:spcPct val="0"/>
        </a:spcBef>
        <a:spcAft>
          <a:spcPct val="0"/>
        </a:spcAft>
        <a:defRPr sz="4401" b="1" kern="1200">
          <a:solidFill>
            <a:srgbClr val="679146"/>
          </a:solidFill>
          <a:latin typeface="+mj-lt"/>
          <a:ea typeface="+mj-ea"/>
          <a:cs typeface="+mj-cs"/>
        </a:defRPr>
      </a:lvl1pPr>
      <a:lvl2pPr algn="l" rtl="0" eaLnBrk="1" fontAlgn="base" hangingPunct="1">
        <a:lnSpc>
          <a:spcPct val="90000"/>
        </a:lnSpc>
        <a:spcBef>
          <a:spcPct val="0"/>
        </a:spcBef>
        <a:spcAft>
          <a:spcPct val="0"/>
        </a:spcAft>
        <a:defRPr sz="4401" b="1">
          <a:solidFill>
            <a:srgbClr val="679146"/>
          </a:solidFill>
          <a:latin typeface="Arial" panose="020B0604020202020204" pitchFamily="34" charset="0"/>
        </a:defRPr>
      </a:lvl2pPr>
      <a:lvl3pPr algn="l" rtl="0" eaLnBrk="1" fontAlgn="base" hangingPunct="1">
        <a:lnSpc>
          <a:spcPct val="90000"/>
        </a:lnSpc>
        <a:spcBef>
          <a:spcPct val="0"/>
        </a:spcBef>
        <a:spcAft>
          <a:spcPct val="0"/>
        </a:spcAft>
        <a:defRPr sz="4401" b="1">
          <a:solidFill>
            <a:srgbClr val="679146"/>
          </a:solidFill>
          <a:latin typeface="Arial" panose="020B0604020202020204" pitchFamily="34" charset="0"/>
        </a:defRPr>
      </a:lvl3pPr>
      <a:lvl4pPr algn="l" rtl="0" eaLnBrk="1" fontAlgn="base" hangingPunct="1">
        <a:lnSpc>
          <a:spcPct val="90000"/>
        </a:lnSpc>
        <a:spcBef>
          <a:spcPct val="0"/>
        </a:spcBef>
        <a:spcAft>
          <a:spcPct val="0"/>
        </a:spcAft>
        <a:defRPr sz="4401" b="1">
          <a:solidFill>
            <a:srgbClr val="679146"/>
          </a:solidFill>
          <a:latin typeface="Arial" panose="020B0604020202020204" pitchFamily="34" charset="0"/>
        </a:defRPr>
      </a:lvl4pPr>
      <a:lvl5pPr algn="l" rtl="0" eaLnBrk="1" fontAlgn="base" hangingPunct="1">
        <a:lnSpc>
          <a:spcPct val="90000"/>
        </a:lnSpc>
        <a:spcBef>
          <a:spcPct val="0"/>
        </a:spcBef>
        <a:spcAft>
          <a:spcPct val="0"/>
        </a:spcAft>
        <a:defRPr sz="4401" b="1">
          <a:solidFill>
            <a:srgbClr val="679146"/>
          </a:solidFill>
          <a:latin typeface="Arial" panose="020B0604020202020204" pitchFamily="34" charset="0"/>
        </a:defRPr>
      </a:lvl5pPr>
      <a:lvl6pPr marL="457232" algn="l" rtl="0" eaLnBrk="1" fontAlgn="base" hangingPunct="1">
        <a:lnSpc>
          <a:spcPct val="90000"/>
        </a:lnSpc>
        <a:spcBef>
          <a:spcPct val="0"/>
        </a:spcBef>
        <a:spcAft>
          <a:spcPct val="0"/>
        </a:spcAft>
        <a:defRPr sz="4401" b="1">
          <a:solidFill>
            <a:srgbClr val="679146"/>
          </a:solidFill>
          <a:latin typeface="Arial" panose="020B0604020202020204" pitchFamily="34" charset="0"/>
        </a:defRPr>
      </a:lvl6pPr>
      <a:lvl7pPr marL="914466" algn="l" rtl="0" eaLnBrk="1" fontAlgn="base" hangingPunct="1">
        <a:lnSpc>
          <a:spcPct val="90000"/>
        </a:lnSpc>
        <a:spcBef>
          <a:spcPct val="0"/>
        </a:spcBef>
        <a:spcAft>
          <a:spcPct val="0"/>
        </a:spcAft>
        <a:defRPr sz="4401" b="1">
          <a:solidFill>
            <a:srgbClr val="679146"/>
          </a:solidFill>
          <a:latin typeface="Arial" panose="020B0604020202020204" pitchFamily="34" charset="0"/>
        </a:defRPr>
      </a:lvl7pPr>
      <a:lvl8pPr marL="1371698" algn="l" rtl="0" eaLnBrk="1" fontAlgn="base" hangingPunct="1">
        <a:lnSpc>
          <a:spcPct val="90000"/>
        </a:lnSpc>
        <a:spcBef>
          <a:spcPct val="0"/>
        </a:spcBef>
        <a:spcAft>
          <a:spcPct val="0"/>
        </a:spcAft>
        <a:defRPr sz="4401" b="1">
          <a:solidFill>
            <a:srgbClr val="679146"/>
          </a:solidFill>
          <a:latin typeface="Arial" panose="020B0604020202020204" pitchFamily="34" charset="0"/>
        </a:defRPr>
      </a:lvl8pPr>
      <a:lvl9pPr marL="1828931" algn="l" rtl="0" eaLnBrk="1" fontAlgn="base" hangingPunct="1">
        <a:lnSpc>
          <a:spcPct val="90000"/>
        </a:lnSpc>
        <a:spcBef>
          <a:spcPct val="0"/>
        </a:spcBef>
        <a:spcAft>
          <a:spcPct val="0"/>
        </a:spcAft>
        <a:defRPr sz="4401" b="1">
          <a:solidFill>
            <a:srgbClr val="679146"/>
          </a:solidFill>
          <a:latin typeface="Arial" panose="020B0604020202020204" pitchFamily="34" charset="0"/>
        </a:defRPr>
      </a:lvl9pPr>
    </p:titleStyle>
    <p:bodyStyle>
      <a:lvl1pPr marL="228617" indent="-228617" algn="l" rtl="0" eaLnBrk="1" fontAlgn="base" hangingPunct="1">
        <a:lnSpc>
          <a:spcPct val="90000"/>
        </a:lnSpc>
        <a:spcBef>
          <a:spcPts val="1000"/>
        </a:spcBef>
        <a:spcAft>
          <a:spcPct val="0"/>
        </a:spcAft>
        <a:buClr>
          <a:srgbClr val="679146"/>
        </a:buClr>
        <a:buFont typeface="Wingdings" pitchFamily="2" charset="2"/>
        <a:buChar char="§"/>
        <a:defRPr sz="2801" kern="1200">
          <a:solidFill>
            <a:schemeClr val="tx1"/>
          </a:solidFill>
          <a:latin typeface="+mn-lt"/>
          <a:ea typeface="+mn-ea"/>
          <a:cs typeface="+mn-cs"/>
        </a:defRPr>
      </a:lvl1pPr>
      <a:lvl2pPr marL="685849" indent="-228617" algn="l" rtl="0" eaLnBrk="1" fontAlgn="base" hangingPunct="1">
        <a:lnSpc>
          <a:spcPct val="90000"/>
        </a:lnSpc>
        <a:spcBef>
          <a:spcPts val="500"/>
        </a:spcBef>
        <a:spcAft>
          <a:spcPct val="0"/>
        </a:spcAft>
        <a:buClr>
          <a:srgbClr val="679146"/>
        </a:buClr>
        <a:buFont typeface="Wingdings" pitchFamily="2" charset="2"/>
        <a:buChar char="§"/>
        <a:defRPr sz="2400" kern="1200">
          <a:solidFill>
            <a:schemeClr val="tx1"/>
          </a:solidFill>
          <a:latin typeface="+mn-lt"/>
          <a:ea typeface="+mn-ea"/>
          <a:cs typeface="+mn-cs"/>
        </a:defRPr>
      </a:lvl2pPr>
      <a:lvl3pPr marL="1143082" indent="-228617" algn="l" rtl="0" eaLnBrk="1" fontAlgn="base" hangingPunct="1">
        <a:lnSpc>
          <a:spcPct val="90000"/>
        </a:lnSpc>
        <a:spcBef>
          <a:spcPts val="500"/>
        </a:spcBef>
        <a:spcAft>
          <a:spcPct val="0"/>
        </a:spcAft>
        <a:buClr>
          <a:srgbClr val="679146"/>
        </a:buClr>
        <a:buFont typeface="Wingdings" pitchFamily="2" charset="2"/>
        <a:buChar char="§"/>
        <a:defRPr sz="2001" kern="1200">
          <a:solidFill>
            <a:schemeClr val="tx1"/>
          </a:solidFill>
          <a:latin typeface="+mn-lt"/>
          <a:ea typeface="+mn-ea"/>
          <a:cs typeface="+mn-cs"/>
        </a:defRPr>
      </a:lvl3pPr>
      <a:lvl4pPr marL="1600315" indent="-228617" algn="l" rtl="0" eaLnBrk="1" fontAlgn="base" hangingPunct="1">
        <a:lnSpc>
          <a:spcPct val="90000"/>
        </a:lnSpc>
        <a:spcBef>
          <a:spcPts val="500"/>
        </a:spcBef>
        <a:spcAft>
          <a:spcPct val="0"/>
        </a:spcAft>
        <a:buClr>
          <a:srgbClr val="679146"/>
        </a:buClr>
        <a:buFont typeface="Wingdings" pitchFamily="2" charset="2"/>
        <a:buChar char="§"/>
        <a:defRPr kern="1200">
          <a:solidFill>
            <a:schemeClr val="tx1"/>
          </a:solidFill>
          <a:latin typeface="+mn-lt"/>
          <a:ea typeface="+mn-ea"/>
          <a:cs typeface="+mn-cs"/>
        </a:defRPr>
      </a:lvl4pPr>
      <a:lvl5pPr marL="2057547" indent="-228617" algn="l" rtl="0" eaLnBrk="1" fontAlgn="base" hangingPunct="1">
        <a:lnSpc>
          <a:spcPct val="90000"/>
        </a:lnSpc>
        <a:spcBef>
          <a:spcPts val="500"/>
        </a:spcBef>
        <a:spcAft>
          <a:spcPct val="0"/>
        </a:spcAft>
        <a:buClr>
          <a:srgbClr val="679146"/>
        </a:buClr>
        <a:buFont typeface="Wingdings" pitchFamily="2" charset="2"/>
        <a:buChar char="§"/>
        <a:defRPr kern="1200">
          <a:solidFill>
            <a:schemeClr val="tx1"/>
          </a:solidFill>
          <a:latin typeface="+mn-lt"/>
          <a:ea typeface="+mn-ea"/>
          <a:cs typeface="+mn-cs"/>
        </a:defRPr>
      </a:lvl5pPr>
      <a:lvl6pPr marL="2514780"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013"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246"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479" indent="-228617" algn="l" defTabSz="91446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66" rtl="0" eaLnBrk="1" latinLnBrk="0" hangingPunct="1">
        <a:defRPr sz="1800" kern="1200">
          <a:solidFill>
            <a:schemeClr val="tx1"/>
          </a:solidFill>
          <a:latin typeface="+mn-lt"/>
          <a:ea typeface="+mn-ea"/>
          <a:cs typeface="+mn-cs"/>
        </a:defRPr>
      </a:lvl1pPr>
      <a:lvl2pPr marL="457232" algn="l" defTabSz="914466" rtl="0" eaLnBrk="1" latinLnBrk="0" hangingPunct="1">
        <a:defRPr sz="1800" kern="1200">
          <a:solidFill>
            <a:schemeClr val="tx1"/>
          </a:solidFill>
          <a:latin typeface="+mn-lt"/>
          <a:ea typeface="+mn-ea"/>
          <a:cs typeface="+mn-cs"/>
        </a:defRPr>
      </a:lvl2pPr>
      <a:lvl3pPr marL="914466" algn="l" defTabSz="914466" rtl="0" eaLnBrk="1" latinLnBrk="0" hangingPunct="1">
        <a:defRPr sz="1800" kern="1200">
          <a:solidFill>
            <a:schemeClr val="tx1"/>
          </a:solidFill>
          <a:latin typeface="+mn-lt"/>
          <a:ea typeface="+mn-ea"/>
          <a:cs typeface="+mn-cs"/>
        </a:defRPr>
      </a:lvl3pPr>
      <a:lvl4pPr marL="1371698" algn="l" defTabSz="914466" rtl="0" eaLnBrk="1" latinLnBrk="0" hangingPunct="1">
        <a:defRPr sz="1800" kern="1200">
          <a:solidFill>
            <a:schemeClr val="tx1"/>
          </a:solidFill>
          <a:latin typeface="+mn-lt"/>
          <a:ea typeface="+mn-ea"/>
          <a:cs typeface="+mn-cs"/>
        </a:defRPr>
      </a:lvl4pPr>
      <a:lvl5pPr marL="1828931" algn="l" defTabSz="914466" rtl="0" eaLnBrk="1" latinLnBrk="0" hangingPunct="1">
        <a:defRPr sz="1800" kern="1200">
          <a:solidFill>
            <a:schemeClr val="tx1"/>
          </a:solidFill>
          <a:latin typeface="+mn-lt"/>
          <a:ea typeface="+mn-ea"/>
          <a:cs typeface="+mn-cs"/>
        </a:defRPr>
      </a:lvl5pPr>
      <a:lvl6pPr marL="2286164" algn="l" defTabSz="914466" rtl="0" eaLnBrk="1" latinLnBrk="0" hangingPunct="1">
        <a:defRPr sz="1800" kern="1200">
          <a:solidFill>
            <a:schemeClr val="tx1"/>
          </a:solidFill>
          <a:latin typeface="+mn-lt"/>
          <a:ea typeface="+mn-ea"/>
          <a:cs typeface="+mn-cs"/>
        </a:defRPr>
      </a:lvl6pPr>
      <a:lvl7pPr marL="2743397" algn="l" defTabSz="914466" rtl="0" eaLnBrk="1" latinLnBrk="0" hangingPunct="1">
        <a:defRPr sz="1800" kern="1200">
          <a:solidFill>
            <a:schemeClr val="tx1"/>
          </a:solidFill>
          <a:latin typeface="+mn-lt"/>
          <a:ea typeface="+mn-ea"/>
          <a:cs typeface="+mn-cs"/>
        </a:defRPr>
      </a:lvl7pPr>
      <a:lvl8pPr marL="3200630" algn="l" defTabSz="914466" rtl="0" eaLnBrk="1" latinLnBrk="0" hangingPunct="1">
        <a:defRPr sz="1800" kern="1200">
          <a:solidFill>
            <a:schemeClr val="tx1"/>
          </a:solidFill>
          <a:latin typeface="+mn-lt"/>
          <a:ea typeface="+mn-ea"/>
          <a:cs typeface="+mn-cs"/>
        </a:defRPr>
      </a:lvl8pPr>
      <a:lvl9pPr marL="3657863" algn="l" defTabSz="91446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hyperlink" Target="https://adaptstandard.org/" TargetMode="External"/><Relationship Id="rId1" Type="http://schemas.openxmlformats.org/officeDocument/2006/relationships/slideLayout" Target="../slideLayouts/slideLayout15.xml"/><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8" Type="http://schemas.openxmlformats.org/officeDocument/2006/relationships/hyperlink" Target="https://github.com/ADAPT/ADAPT-Visualizer" TargetMode="External"/><Relationship Id="rId3" Type="http://schemas.openxmlformats.org/officeDocument/2006/relationships/hyperlink" Target="https://adaptstandard.org/" TargetMode="External"/><Relationship Id="rId7" Type="http://schemas.openxmlformats.org/officeDocument/2006/relationships/hyperlink" Target="https://github.com/ADAPT/ADMPlugin" TargetMode="External"/><Relationship Id="rId2" Type="http://schemas.openxmlformats.org/officeDocument/2006/relationships/hyperlink" Target="https://adaptframework.org/" TargetMode="External"/><Relationship Id="rId1" Type="http://schemas.openxmlformats.org/officeDocument/2006/relationships/slideLayout" Target="../slideLayouts/slideLayout3.xml"/><Relationship Id="rId6" Type="http://schemas.openxmlformats.org/officeDocument/2006/relationships/hyperlink" Target="https://github.com/adapt/StandardPlugin" TargetMode="External"/><Relationship Id="rId5" Type="http://schemas.openxmlformats.org/officeDocument/2006/relationships/hyperlink" Target="https://github.com/ADAPT/ISOv4Plugin" TargetMode="External"/><Relationship Id="rId10" Type="http://schemas.openxmlformats.org/officeDocument/2006/relationships/hyperlink" Target="https://www.nuget.org/profiles/AgGateway" TargetMode="External"/><Relationship Id="rId4" Type="http://schemas.openxmlformats.org/officeDocument/2006/relationships/hyperlink" Target="https://github.com/ADAPT/ADAPT" TargetMode="External"/><Relationship Id="rId9" Type="http://schemas.openxmlformats.org/officeDocument/2006/relationships/hyperlink" Target="https://github.com/ADAPT/Standard/projects/1"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aggateway.atlassian.net/l/cp/0L4ugCGP"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3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8" Type="http://schemas.openxmlformats.org/officeDocument/2006/relationships/hyperlink" Target="https://aggateway.atlassian.net/l/cp/zPjh3HqN" TargetMode="External"/><Relationship Id="rId3" Type="http://schemas.openxmlformats.org/officeDocument/2006/relationships/hyperlink" Target="https://github.com/AgGateway/In-FieldProductID" TargetMode="External"/><Relationship Id="rId7" Type="http://schemas.openxmlformats.org/officeDocument/2006/relationships/hyperlink" Target="https://github.com/AgGateway/Dispensing" TargetMode="External"/><Relationship Id="rId12" Type="http://schemas.openxmlformats.org/officeDocument/2006/relationships/hyperlink" Target="https://app.smartsheet.com/b/form/3294e9cadc624d4bbffda59abc8b140d" TargetMode="External"/><Relationship Id="rId2" Type="http://schemas.openxmlformats.org/officeDocument/2006/relationships/hyperlink" Target="https://aggateway.atlassian.net/wiki/x/AQBQ6w" TargetMode="External"/><Relationship Id="rId1" Type="http://schemas.openxmlformats.org/officeDocument/2006/relationships/slideLayout" Target="../slideLayouts/slideLayout8.xml"/><Relationship Id="rId6" Type="http://schemas.openxmlformats.org/officeDocument/2006/relationships/hyperlink" Target="https://github.com/AgGateway/Modus" TargetMode="External"/><Relationship Id="rId11" Type="http://schemas.openxmlformats.org/officeDocument/2006/relationships/hyperlink" Target="https://github.com/AgGateway/DatasetMetadata" TargetMode="External"/><Relationship Id="rId5" Type="http://schemas.openxmlformats.org/officeDocument/2006/relationships/hyperlink" Target="https://modusstandard.org/" TargetMode="External"/><Relationship Id="rId10" Type="http://schemas.openxmlformats.org/officeDocument/2006/relationships/hyperlink" Target="https://github.com/ADAPT/ShippedItemInstancePlugin" TargetMode="External"/><Relationship Id="rId4" Type="http://schemas.openxmlformats.org/officeDocument/2006/relationships/hyperlink" Target="https://github.com/AgGateway/ProductCatalog" TargetMode="External"/><Relationship Id="rId9" Type="http://schemas.openxmlformats.org/officeDocument/2006/relationships/hyperlink" Target="https://aggateway.atlassian.net/l/cp/oGiWwmD5" TargetMode="External"/></Relationships>
</file>

<file path=ppt/slides/_rels/slide39.xml.rels><?xml version="1.0" encoding="UTF-8" standalone="yes"?>
<Relationships xmlns="http://schemas.openxmlformats.org/package/2006/relationships"><Relationship Id="rId8" Type="http://schemas.openxmlformats.org/officeDocument/2006/relationships/hyperlink" Target="https://github.com/ADAPT/Standard/issues/163" TargetMode="External"/><Relationship Id="rId3" Type="http://schemas.openxmlformats.org/officeDocument/2006/relationships/hyperlink" Target="https://github.com/ADAPT/Standard/issues/97" TargetMode="External"/><Relationship Id="rId7" Type="http://schemas.openxmlformats.org/officeDocument/2006/relationships/hyperlink" Target="https://www.aggateway.org/GetConnected/Messaging.aspx" TargetMode="External"/><Relationship Id="rId2" Type="http://schemas.openxmlformats.org/officeDocument/2006/relationships/hyperlink" Target="https://github.com/AgGateway/ScaleTicket" TargetMode="External"/><Relationship Id="rId1" Type="http://schemas.openxmlformats.org/officeDocument/2006/relationships/slideLayout" Target="../slideLayouts/slideLayout8.xml"/><Relationship Id="rId6" Type="http://schemas.openxmlformats.org/officeDocument/2006/relationships/hyperlink" Target="https://github.com/AgGateway/TraceabilityAPI" TargetMode="External"/><Relationship Id="rId5" Type="http://schemas.openxmlformats.org/officeDocument/2006/relationships/hyperlink" Target="https://github.com/ADAPT/Standard" TargetMode="External"/><Relationship Id="rId4" Type="http://schemas.openxmlformats.org/officeDocument/2006/relationships/hyperlink" Target="https://adaptstandard.org/" TargetMode="External"/><Relationship Id="rId9" Type="http://schemas.openxmlformats.org/officeDocument/2006/relationships/hyperlink" Target="https://app.smartsheet.com/b/form/3294e9cadc624d4bbffda59abc8b140d"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3" Type="http://schemas.openxmlformats.org/officeDocument/2006/relationships/hyperlink" Target="https://aggateway.org/News/CommunicationsKit/DataEthicsWhitePaper.aspx" TargetMode="External"/><Relationship Id="rId2" Type="http://schemas.openxmlformats.org/officeDocument/2006/relationships/hyperlink" Target="https://aggateway.atlassian.net/wiki/x/AQB8IQE" TargetMode="External"/><Relationship Id="rId1" Type="http://schemas.openxmlformats.org/officeDocument/2006/relationships/slideLayout" Target="../slideLayouts/slideLayout8.xml"/><Relationship Id="rId5" Type="http://schemas.openxmlformats.org/officeDocument/2006/relationships/hyperlink" Target="https://app.smartsheet.com/b/form/3294e9cadc624d4bbffda59abc8b140d" TargetMode="External"/><Relationship Id="rId4" Type="http://schemas.openxmlformats.org/officeDocument/2006/relationships/hyperlink" Target="https://github.com/aggateway/dealer-lookup"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hyperlink" Target="https://app.smartsheet.com/b/form/c39a7d624631419d80fa6d5d9b68edcd" TargetMode="External"/><Relationship Id="rId2" Type="http://schemas.openxmlformats.org/officeDocument/2006/relationships/hyperlink" Target="mailto:ben.craker@aggateway.org"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iso.org/standard/83600.html" TargetMode="External"/><Relationship Id="rId2" Type="http://schemas.openxmlformats.org/officeDocument/2006/relationships/hyperlink" Target="https://www.iso.org/standard/83602.html" TargetMode="External"/><Relationship Id="rId1" Type="http://schemas.openxmlformats.org/officeDocument/2006/relationships/slideLayout" Target="../slideLayouts/slideLayout8.xml"/><Relationship Id="rId4" Type="http://schemas.openxmlformats.org/officeDocument/2006/relationships/hyperlink" Target="https://www.iso.org/standard/83601.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9EFFCAD-E07B-7EBC-3B7A-D9F084A83F55}"/>
              </a:ext>
            </a:extLst>
          </p:cNvPr>
          <p:cNvSpPr>
            <a:spLocks noGrp="1"/>
          </p:cNvSpPr>
          <p:nvPr>
            <p:ph type="ctrTitle"/>
          </p:nvPr>
        </p:nvSpPr>
        <p:spPr/>
        <p:txBody>
          <a:bodyPr/>
          <a:lstStyle/>
          <a:p>
            <a:pPr algn="ctr"/>
            <a:r>
              <a:rPr lang="en-US"/>
              <a:t>AgGateway Portfolio Overview</a:t>
            </a:r>
          </a:p>
        </p:txBody>
      </p:sp>
      <p:sp>
        <p:nvSpPr>
          <p:cNvPr id="19" name="Text Placeholder 18">
            <a:extLst>
              <a:ext uri="{FF2B5EF4-FFF2-40B4-BE49-F238E27FC236}">
                <a16:creationId xmlns:a16="http://schemas.microsoft.com/office/drawing/2014/main" id="{56DBE834-731B-2867-E463-78E7E9B2BD98}"/>
              </a:ext>
            </a:extLst>
          </p:cNvPr>
          <p:cNvSpPr>
            <a:spLocks noGrp="1"/>
          </p:cNvSpPr>
          <p:nvPr>
            <p:ph type="subTitle" idx="1"/>
          </p:nvPr>
        </p:nvSpPr>
        <p:spPr/>
        <p:txBody>
          <a:bodyPr/>
          <a:lstStyle/>
          <a:p>
            <a:r>
              <a:rPr lang="en-US" dirty="0"/>
              <a:t>Q1 2026 PMC Overview</a:t>
            </a:r>
          </a:p>
        </p:txBody>
      </p:sp>
    </p:spTree>
    <p:extLst>
      <p:ext uri="{BB962C8B-B14F-4D97-AF65-F5344CB8AC3E}">
        <p14:creationId xmlns:p14="http://schemas.microsoft.com/office/powerpoint/2010/main" val="588543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7C8BA-A93F-E455-C6C1-3CD2768882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28C4CD-CD77-8E16-389A-E231D8C31C5F}"/>
              </a:ext>
            </a:extLst>
          </p:cNvPr>
          <p:cNvSpPr>
            <a:spLocks noGrp="1"/>
          </p:cNvSpPr>
          <p:nvPr>
            <p:ph type="title"/>
          </p:nvPr>
        </p:nvSpPr>
        <p:spPr/>
        <p:txBody>
          <a:bodyPr/>
          <a:lstStyle/>
          <a:p>
            <a:r>
              <a:rPr lang="en-US" sz="3200" dirty="0"/>
              <a:t>WG33 Modus: v2 Schema</a:t>
            </a:r>
          </a:p>
        </p:txBody>
      </p:sp>
      <p:sp>
        <p:nvSpPr>
          <p:cNvPr id="3" name="TextBox 2">
            <a:extLst>
              <a:ext uri="{FF2B5EF4-FFF2-40B4-BE49-F238E27FC236}">
                <a16:creationId xmlns:a16="http://schemas.microsoft.com/office/drawing/2014/main" id="{B7E0C944-D453-8101-FC60-3A24EA653384}"/>
              </a:ext>
            </a:extLst>
          </p:cNvPr>
          <p:cNvSpPr txBox="1"/>
          <p:nvPr/>
        </p:nvSpPr>
        <p:spPr>
          <a:xfrm>
            <a:off x="9044609" y="1867276"/>
            <a:ext cx="2970193" cy="1077218"/>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a:t>
            </a: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0B1ADE39-9FDA-BA69-B555-5C3507236849}"/>
              </a:ext>
            </a:extLst>
          </p:cNvPr>
          <p:cNvSpPr txBox="1">
            <a:spLocks/>
          </p:cNvSpPr>
          <p:nvPr/>
        </p:nvSpPr>
        <p:spPr>
          <a:xfrm>
            <a:off x="366042" y="1690690"/>
            <a:ext cx="8273133" cy="4759805"/>
          </a:xfrm>
        </p:spPr>
        <p:txBody>
          <a:bodyPr>
            <a:normAutofit fontScale="92500"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400" b="1" dirty="0">
                <a:latin typeface="Arial" panose="020B0604020202020204" pitchFamily="34" charset="0"/>
                <a:cs typeface="Arial" panose="020B0604020202020204" pitchFamily="34" charset="0"/>
              </a:rPr>
              <a:t>Business Value: </a:t>
            </a:r>
          </a:p>
          <a:p>
            <a:pPr marL="0" indent="0">
              <a:buNone/>
            </a:pPr>
            <a:r>
              <a:rPr lang="en-US" sz="1400" dirty="0">
                <a:latin typeface="Arial" panose="020B0604020202020204" pitchFamily="34" charset="0"/>
                <a:cs typeface="Arial" panose="020B0604020202020204" pitchFamily="34" charset="0"/>
              </a:rPr>
              <a:t>The Modus lab data exchange standard is well known for its controlled vocabularies of laboratory test methods. Modus also includes a XML schema for exchanging additional data related to the samples associated with the test methods. As working groups have revised the method lists into the v2 structure, additional data requirements, gaps in the existing schema, and different format preferences have emerged. This working group will address these needs and develop a new data model to support the exchange of data related to agricultural laboratory tests. The team will also identify what formats the industry requires for exchanging this information and develop schema expressions of the data model in the selected format(s).</a:t>
            </a:r>
          </a:p>
          <a:p>
            <a:pPr marL="0" indent="0">
              <a:buNone/>
            </a:pPr>
            <a:r>
              <a:rPr lang="en-US" sz="1400" b="1" dirty="0">
                <a:latin typeface="Arial" panose="020B0604020202020204" pitchFamily="34" charset="0"/>
                <a:cs typeface="Arial" panose="020B0604020202020204" pitchFamily="34" charset="0"/>
              </a:rPr>
              <a:t>Deliverables:</a:t>
            </a:r>
          </a:p>
          <a:p>
            <a:pPr marL="571500" indent="-285750"/>
            <a:r>
              <a:rPr lang="en-US" sz="1400" dirty="0">
                <a:latin typeface="Arial" panose="020B0604020202020204" pitchFamily="34" charset="0"/>
                <a:cs typeface="Arial" panose="020B0604020202020204" pitchFamily="34" charset="0"/>
              </a:rPr>
              <a:t>Modus data model for laboratory test request and result data exchange</a:t>
            </a:r>
          </a:p>
          <a:p>
            <a:pPr marL="571500" indent="-285750"/>
            <a:r>
              <a:rPr lang="en-US" sz="1400" dirty="0">
                <a:latin typeface="Arial" panose="020B0604020202020204" pitchFamily="34" charset="0"/>
                <a:cs typeface="Arial" panose="020B0604020202020204" pitchFamily="34" charset="0"/>
              </a:rPr>
              <a:t>Expressions of data model an XSD Schema, JSON Schema, </a:t>
            </a:r>
            <a:r>
              <a:rPr lang="en-US" sz="1400" dirty="0" err="1">
                <a:latin typeface="Arial" panose="020B0604020202020204" pitchFamily="34" charset="0"/>
                <a:cs typeface="Arial" panose="020B0604020202020204" pitchFamily="34" charset="0"/>
              </a:rPr>
              <a:t>OpenAPI</a:t>
            </a:r>
            <a:r>
              <a:rPr lang="en-US" sz="1400" dirty="0">
                <a:latin typeface="Arial" panose="020B0604020202020204" pitchFamily="34" charset="0"/>
                <a:cs typeface="Arial" panose="020B0604020202020204" pitchFamily="34" charset="0"/>
              </a:rPr>
              <a:t> specification, “Standardized CSV or Excel”, or other formats as determined by the working group</a:t>
            </a:r>
          </a:p>
          <a:p>
            <a:pPr marL="571500" indent="-285750"/>
            <a:r>
              <a:rPr lang="en-US" sz="1400" dirty="0">
                <a:latin typeface="Arial" panose="020B0604020202020204" pitchFamily="34" charset="0"/>
                <a:cs typeface="Arial" panose="020B0604020202020204" pitchFamily="34" charset="0"/>
              </a:rPr>
              <a:t>Example instance documents for included formats</a:t>
            </a:r>
          </a:p>
          <a:p>
            <a:pPr marL="285750" indent="0">
              <a:buNone/>
            </a:pPr>
            <a:endParaRPr lang="en-US" sz="1400"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Status: </a:t>
            </a:r>
            <a:r>
              <a:rPr lang="en-US" sz="1400" kern="1200" dirty="0">
                <a:latin typeface="Arial" panose="020B0604020202020204" pitchFamily="34" charset="0"/>
                <a:cs typeface="Arial" panose="020B0604020202020204" pitchFamily="34" charset="0"/>
              </a:rPr>
              <a:t>Initial meeting held, working on collecting, organizing, and presenting existing requirements and documentation from previous ADAPT working groups. Also, working to add more participants, current group does not have much representation from labs. </a:t>
            </a:r>
            <a:endParaRPr lang="en-US" sz="1400" dirty="0">
              <a:latin typeface="Arial" panose="020B0604020202020204" pitchFamily="34" charset="0"/>
              <a:cs typeface="Arial" panose="020B0604020202020204" pitchFamily="34" charset="0"/>
            </a:endParaRPr>
          </a:p>
          <a:p>
            <a:pPr marL="0" indent="0">
              <a:buFont typeface="Arial"/>
              <a:buNone/>
            </a:pPr>
            <a:endParaRPr lang="en-US" sz="1400" dirty="0">
              <a:latin typeface="Arial" panose="020B0604020202020204" pitchFamily="34" charset="0"/>
              <a:cs typeface="Arial" panose="020B0604020202020204" pitchFamily="34" charset="0"/>
            </a:endParaRPr>
          </a:p>
          <a:p>
            <a:pPr marL="0" indent="0">
              <a:spcBef>
                <a:spcPts val="0"/>
              </a:spcBef>
              <a:buClrTx/>
              <a:buSzTx/>
              <a:buNone/>
              <a:defRPr/>
            </a:pPr>
            <a:r>
              <a:rPr lang="en-US" sz="1400" b="1" kern="1200" dirty="0">
                <a:latin typeface="Arial" panose="020B0604020202020204" pitchFamily="34" charset="0"/>
                <a:ea typeface="+mn-ea"/>
                <a:cs typeface="Arial" panose="020B0604020202020204" pitchFamily="34" charset="0"/>
              </a:rPr>
              <a:t>Planned Completion:</a:t>
            </a:r>
            <a:r>
              <a:rPr lang="en-US" sz="1400" kern="1200" dirty="0">
                <a:latin typeface="Arial" panose="020B0604020202020204" pitchFamily="34" charset="0"/>
                <a:ea typeface="+mn-ea"/>
                <a:cs typeface="Arial" panose="020B0604020202020204" pitchFamily="34" charset="0"/>
              </a:rPr>
              <a:t> Q1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latin typeface="Arial" panose="020B0604020202020204" pitchFamily="34" charset="0"/>
                <a:ea typeface="+mn-ea"/>
                <a:cs typeface="Arial" panose="020B0604020202020204" pitchFamily="34" charset="0"/>
              </a:rPr>
              <a:t>Current Estimate:</a:t>
            </a:r>
            <a:r>
              <a:rPr lang="en-US" sz="1400" kern="1200" dirty="0">
                <a:latin typeface="Arial" panose="020B0604020202020204" pitchFamily="34" charset="0"/>
                <a:ea typeface="+mn-ea"/>
                <a:cs typeface="Arial" panose="020B0604020202020204" pitchFamily="34" charset="0"/>
              </a:rPr>
              <a:t> Q2 2026</a:t>
            </a:r>
            <a:endParaRPr lang="en-US" sz="14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5DCEB1F8-D9A9-BE5E-2E2F-19780927382A}"/>
              </a:ext>
            </a:extLst>
          </p:cNvPr>
          <p:cNvGraphicFramePr>
            <a:graphicFrameLocks noGrp="1"/>
          </p:cNvGraphicFramePr>
          <p:nvPr>
            <p:extLst>
              <p:ext uri="{D42A27DB-BD31-4B8C-83A1-F6EECF244321}">
                <p14:modId xmlns:p14="http://schemas.microsoft.com/office/powerpoint/2010/main" val="2985849633"/>
              </p:ext>
            </p:extLst>
          </p:nvPr>
        </p:nvGraphicFramePr>
        <p:xfrm>
          <a:off x="9153525" y="3267075"/>
          <a:ext cx="2476500" cy="1143000"/>
        </p:xfrm>
        <a:graphic>
          <a:graphicData uri="http://schemas.openxmlformats.org/drawingml/2006/table">
            <a:tbl>
              <a:tblPr>
                <a:tableStyleId>{5C22544A-7EE6-4342-B048-85BDC9FD1C3A}</a:tableStyleId>
              </a:tblPr>
              <a:tblGrid>
                <a:gridCol w="2476500">
                  <a:extLst>
                    <a:ext uri="{9D8B030D-6E8A-4147-A177-3AD203B41FA5}">
                      <a16:colId xmlns:a16="http://schemas.microsoft.com/office/drawing/2014/main" val="75317062"/>
                    </a:ext>
                  </a:extLst>
                </a:gridCol>
              </a:tblGrid>
              <a:tr h="190500">
                <a:tc>
                  <a:txBody>
                    <a:bodyPr/>
                    <a:lstStyle/>
                    <a:p>
                      <a:pPr algn="l" fontAlgn="b">
                        <a:buNone/>
                      </a:pPr>
                      <a:r>
                        <a:rPr lang="en-US" sz="1100" u="none" strike="noStrike">
                          <a:effectLst/>
                        </a:rPr>
                        <a:t>AgWorld US</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06159611"/>
                  </a:ext>
                </a:extLst>
              </a:tr>
              <a:tr h="190500">
                <a:tc>
                  <a:txBody>
                    <a:bodyPr/>
                    <a:lstStyle/>
                    <a:p>
                      <a:pPr algn="l" fontAlgn="b">
                        <a:buNone/>
                      </a:pPr>
                      <a:r>
                        <a:rPr lang="en-US" sz="1100" u="none" strike="noStrike">
                          <a:effectLst/>
                        </a:rPr>
                        <a:t>FarmBelt North, Inc.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86517849"/>
                  </a:ext>
                </a:extLst>
              </a:tr>
              <a:tr h="190500">
                <a:tc>
                  <a:txBody>
                    <a:bodyPr/>
                    <a:lstStyle/>
                    <a:p>
                      <a:pPr algn="l" fontAlgn="b">
                        <a:buNone/>
                      </a:pPr>
                      <a:r>
                        <a:rPr lang="en-US" sz="1100" u="none" strike="noStrike">
                          <a:effectLst/>
                        </a:rPr>
                        <a:t>Format Solutions, a Datacor Company</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4674856"/>
                  </a:ext>
                </a:extLst>
              </a:tr>
              <a:tr h="190500">
                <a:tc>
                  <a:txBody>
                    <a:bodyPr/>
                    <a:lstStyle/>
                    <a:p>
                      <a:pPr algn="l" fontAlgn="b">
                        <a:buNone/>
                      </a:pPr>
                      <a:r>
                        <a:rPr lang="en-US" sz="1100" u="none" strike="noStrike">
                          <a:effectLst/>
                        </a:rPr>
                        <a:t>My Organization is not Listed Below</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46615664"/>
                  </a:ext>
                </a:extLst>
              </a:tr>
              <a:tr h="190500">
                <a:tc>
                  <a:txBody>
                    <a:bodyPr/>
                    <a:lstStyle/>
                    <a:p>
                      <a:pPr algn="l" fontAlgn="b">
                        <a:buNone/>
                      </a:pPr>
                      <a:r>
                        <a:rPr lang="en-US" sz="1100" u="none" strike="noStrike">
                          <a:effectLst/>
                        </a:rPr>
                        <a:t>Software Solutions Integrated, LLC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6025428"/>
                  </a:ext>
                </a:extLst>
              </a:tr>
              <a:tr h="190500">
                <a:tc>
                  <a:txBody>
                    <a:bodyPr/>
                    <a:lstStyle/>
                    <a:p>
                      <a:pPr algn="l" fontAlgn="b">
                        <a:buNone/>
                      </a:pPr>
                      <a:r>
                        <a:rPr lang="en-US" sz="1100" u="none" strike="noStrike" dirty="0">
                          <a:effectLst/>
                        </a:rPr>
                        <a:t>Syngenta Crop Protection, LLC</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5489313"/>
                  </a:ext>
                </a:extLst>
              </a:tr>
            </a:tbl>
          </a:graphicData>
        </a:graphic>
      </p:graphicFrame>
    </p:spTree>
    <p:extLst>
      <p:ext uri="{BB962C8B-B14F-4D97-AF65-F5344CB8AC3E}">
        <p14:creationId xmlns:p14="http://schemas.microsoft.com/office/powerpoint/2010/main" val="988212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553D8-ABC8-C802-E27D-E7D6F49641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0F7037-874A-5D69-E7EE-AEFDD5D88DC4}"/>
              </a:ext>
            </a:extLst>
          </p:cNvPr>
          <p:cNvSpPr>
            <a:spLocks noGrp="1"/>
          </p:cNvSpPr>
          <p:nvPr>
            <p:ph type="title"/>
          </p:nvPr>
        </p:nvSpPr>
        <p:spPr/>
        <p:txBody>
          <a:bodyPr/>
          <a:lstStyle/>
          <a:p>
            <a:r>
              <a:rPr lang="en-US" sz="3200" dirty="0"/>
              <a:t>WG34: Field Boundary: Obstacles</a:t>
            </a:r>
          </a:p>
        </p:txBody>
      </p:sp>
      <p:sp>
        <p:nvSpPr>
          <p:cNvPr id="3" name="TextBox 2">
            <a:extLst>
              <a:ext uri="{FF2B5EF4-FFF2-40B4-BE49-F238E27FC236}">
                <a16:creationId xmlns:a16="http://schemas.microsoft.com/office/drawing/2014/main" id="{D931233B-4EA9-7062-7B83-5A556E5F9314}"/>
              </a:ext>
            </a:extLst>
          </p:cNvPr>
          <p:cNvSpPr txBox="1"/>
          <p:nvPr/>
        </p:nvSpPr>
        <p:spPr>
          <a:xfrm>
            <a:off x="9044609" y="1867276"/>
            <a:ext cx="2970193" cy="1077218"/>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Zach Leiser</a:t>
            </a: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F164D464-1D09-20A7-82B7-5544DF9F4DC1}"/>
              </a:ext>
            </a:extLst>
          </p:cNvPr>
          <p:cNvSpPr txBox="1">
            <a:spLocks/>
          </p:cNvSpPr>
          <p:nvPr/>
        </p:nvSpPr>
        <p:spPr>
          <a:xfrm>
            <a:off x="366042" y="1690690"/>
            <a:ext cx="8273133" cy="475980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200" b="1" dirty="0">
                <a:latin typeface="Arial" panose="020B0604020202020204" pitchFamily="34" charset="0"/>
                <a:cs typeface="Arial" panose="020B0604020202020204" pitchFamily="34" charset="0"/>
              </a:rPr>
              <a:t>Business Value: </a:t>
            </a:r>
          </a:p>
          <a:p>
            <a:pPr marL="0" indent="0">
              <a:buNone/>
            </a:pPr>
            <a:r>
              <a:rPr lang="en-US" sz="1200" dirty="0">
                <a:latin typeface="Arial" panose="020B0604020202020204" pitchFamily="34" charset="0"/>
                <a:cs typeface="Arial" panose="020B0604020202020204" pitchFamily="34" charset="0"/>
              </a:rPr>
              <a:t>As field operations become more automated and carried out by a variety of different ground and aerial machines, accurately identifying obstacles that may impact a machine’s ability to execute an operation becomes increasingly important. There are a wide variety of objects that may permanently be an issue, or come and go with weather events, or may only be relevant to a specific type of machine but need to be captured to ensure safe, efficient field operations. Additionally, there are objects like wind turbines that may only be adjacent to a field and not actually in the field that also are relevant to an operation. This group will create a proposal to the ADAPT Standard open-source community on how to model these objects and what properties are needed to ensure efficient, accurate exchange of obstacle information among systems. </a:t>
            </a:r>
          </a:p>
          <a:p>
            <a:pPr marL="0" indent="0">
              <a:buNone/>
            </a:pPr>
            <a:r>
              <a:rPr lang="en-US" sz="1200" b="1" dirty="0">
                <a:latin typeface="Arial" panose="020B0604020202020204" pitchFamily="34" charset="0"/>
                <a:cs typeface="Arial" panose="020B0604020202020204" pitchFamily="34" charset="0"/>
              </a:rPr>
              <a:t>Deliverables:</a:t>
            </a:r>
          </a:p>
          <a:p>
            <a:pPr marL="571500" indent="-285750"/>
            <a:r>
              <a:rPr lang="en-US" sz="1200" dirty="0">
                <a:latin typeface="Arial" panose="020B0604020202020204" pitchFamily="34" charset="0"/>
                <a:cs typeface="Arial" panose="020B0604020202020204" pitchFamily="34" charset="0"/>
              </a:rPr>
              <a:t>Recommendation to ADAPT Standard open-source community for more detailed exchange of obstacle information</a:t>
            </a:r>
          </a:p>
          <a:p>
            <a:pPr marL="571500" indent="-285750"/>
            <a:r>
              <a:rPr lang="en-US" sz="1200" dirty="0">
                <a:latin typeface="Arial" panose="020B0604020202020204" pitchFamily="34" charset="0"/>
                <a:cs typeface="Arial" panose="020B0604020202020204" pitchFamily="34" charset="0"/>
              </a:rPr>
              <a:t>Identification and initial entries for any controlled vocabularies needed to support accurate boundary information and submission to </a:t>
            </a:r>
            <a:r>
              <a:rPr lang="en-US" sz="1200" dirty="0" err="1">
                <a:latin typeface="Arial" panose="020B0604020202020204" pitchFamily="34" charset="0"/>
                <a:cs typeface="Arial" panose="020B0604020202020204" pitchFamily="34" charset="0"/>
              </a:rPr>
              <a:t>AgGateway</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Agrisemantics</a:t>
            </a:r>
            <a:r>
              <a:rPr lang="en-US" sz="1200" dirty="0">
                <a:latin typeface="Arial" panose="020B0604020202020204" pitchFamily="34" charset="0"/>
                <a:cs typeface="Arial" panose="020B0604020202020204" pitchFamily="34" charset="0"/>
              </a:rPr>
              <a:t> Committee </a:t>
            </a:r>
          </a:p>
          <a:p>
            <a:pPr marL="571500" indent="-285750"/>
            <a:r>
              <a:rPr lang="en-US" sz="1200" dirty="0">
                <a:latin typeface="Arial" panose="020B0604020202020204" pitchFamily="34" charset="0"/>
                <a:cs typeface="Arial" panose="020B0604020202020204" pitchFamily="34" charset="0"/>
              </a:rPr>
              <a:t>Use case and other supporting documentation that can be used for example data or creation of an ADAPT Standard Scenario explaining how this aspect of the standard should be used</a:t>
            </a:r>
          </a:p>
          <a:p>
            <a:pPr marL="571500" indent="-285750"/>
            <a:endParaRPr lang="en-US" sz="1200"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Status: </a:t>
            </a:r>
            <a:r>
              <a:rPr lang="en-US" sz="1200" kern="1200" dirty="0">
                <a:latin typeface="Arial" panose="020B0604020202020204" pitchFamily="34" charset="0"/>
                <a:cs typeface="Arial" panose="020B0604020202020204" pitchFamily="34" charset="0"/>
              </a:rPr>
              <a:t>Team is reviewing and documenting use cases while identifying requirements and key decisions that need to be made about representing obstacles. </a:t>
            </a:r>
            <a:endParaRPr lang="en-US" sz="1200" dirty="0">
              <a:latin typeface="Arial" panose="020B0604020202020204" pitchFamily="34" charset="0"/>
              <a:cs typeface="Arial" panose="020B0604020202020204" pitchFamily="34" charset="0"/>
            </a:endParaRPr>
          </a:p>
          <a:p>
            <a:pPr marL="0" indent="0">
              <a:buFont typeface="Arial"/>
              <a:buNone/>
            </a:pPr>
            <a:endParaRPr lang="en-US" sz="1200" dirty="0">
              <a:latin typeface="Arial" panose="020B0604020202020204" pitchFamily="34" charset="0"/>
              <a:cs typeface="Arial" panose="020B0604020202020204" pitchFamily="34" charset="0"/>
            </a:endParaRPr>
          </a:p>
          <a:p>
            <a:pPr marL="0" indent="0">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a:t>
            </a:r>
            <a:r>
              <a:rPr lang="en-US" sz="1200" kern="1200" dirty="0">
                <a:latin typeface="Arial" panose="020B0604020202020204" pitchFamily="34" charset="0"/>
                <a:ea typeface="+mn-ea"/>
                <a:cs typeface="Arial" panose="020B0604020202020204" pitchFamily="34" charset="0"/>
              </a:rPr>
              <a:t> Q1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a:t>
            </a:r>
            <a:r>
              <a:rPr lang="en-US" sz="1200" kern="1200" dirty="0">
                <a:latin typeface="Arial" panose="020B0604020202020204" pitchFamily="34" charset="0"/>
                <a:ea typeface="+mn-ea"/>
                <a:cs typeface="Arial" panose="020B0604020202020204" pitchFamily="34" charset="0"/>
              </a:rPr>
              <a:t> Q2 2026</a:t>
            </a:r>
            <a:endParaRPr lang="en-US" sz="1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D02CFDCC-0F0C-83E8-E18E-12AA6E780D3A}"/>
              </a:ext>
            </a:extLst>
          </p:cNvPr>
          <p:cNvGraphicFramePr>
            <a:graphicFrameLocks noGrp="1"/>
          </p:cNvGraphicFramePr>
          <p:nvPr>
            <p:extLst>
              <p:ext uri="{D42A27DB-BD31-4B8C-83A1-F6EECF244321}">
                <p14:modId xmlns:p14="http://schemas.microsoft.com/office/powerpoint/2010/main" val="1326757646"/>
              </p:ext>
            </p:extLst>
          </p:nvPr>
        </p:nvGraphicFramePr>
        <p:xfrm>
          <a:off x="9239250" y="3246757"/>
          <a:ext cx="2314576" cy="1333500"/>
        </p:xfrm>
        <a:graphic>
          <a:graphicData uri="http://schemas.openxmlformats.org/drawingml/2006/table">
            <a:tbl>
              <a:tblPr>
                <a:tableStyleId>{5C22544A-7EE6-4342-B048-85BDC9FD1C3A}</a:tableStyleId>
              </a:tblPr>
              <a:tblGrid>
                <a:gridCol w="2314576">
                  <a:extLst>
                    <a:ext uri="{9D8B030D-6E8A-4147-A177-3AD203B41FA5}">
                      <a16:colId xmlns:a16="http://schemas.microsoft.com/office/drawing/2014/main" val="1712951157"/>
                    </a:ext>
                  </a:extLst>
                </a:gridCol>
              </a:tblGrid>
              <a:tr h="190500">
                <a:tc>
                  <a:txBody>
                    <a:bodyPr/>
                    <a:lstStyle/>
                    <a:p>
                      <a:pPr algn="l" fontAlgn="b">
                        <a:buNone/>
                      </a:pPr>
                      <a:r>
                        <a:rPr lang="en-US" sz="1100" u="none" strike="noStrike">
                          <a:effectLst/>
                        </a:rPr>
                        <a:t>Agricultural Autonomy Institute</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01978296"/>
                  </a:ext>
                </a:extLst>
              </a:tr>
              <a:tr h="190500">
                <a:tc>
                  <a:txBody>
                    <a:bodyPr/>
                    <a:lstStyle/>
                    <a:p>
                      <a:pPr algn="l" fontAlgn="b">
                        <a:buNone/>
                      </a:pPr>
                      <a:r>
                        <a:rPr lang="en-US" sz="1100" u="none" strike="noStrike">
                          <a:effectLst/>
                        </a:rPr>
                        <a:t>FarmBelt North, Inc.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7506686"/>
                  </a:ext>
                </a:extLst>
              </a:tr>
              <a:tr h="190500">
                <a:tc>
                  <a:txBody>
                    <a:bodyPr/>
                    <a:lstStyle/>
                    <a:p>
                      <a:pPr algn="l" fontAlgn="b">
                        <a:buNone/>
                      </a:pPr>
                      <a:r>
                        <a:rPr lang="en-US" sz="1100" u="none" strike="noStrike">
                          <a:effectLst/>
                        </a:rPr>
                        <a:t>GK Technology Inc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241688"/>
                  </a:ext>
                </a:extLst>
              </a:tr>
              <a:tr h="190500">
                <a:tc>
                  <a:txBody>
                    <a:bodyPr/>
                    <a:lstStyle/>
                    <a:p>
                      <a:pPr algn="l" fontAlgn="b">
                        <a:buNone/>
                      </a:pPr>
                      <a:r>
                        <a:rPr lang="en-US" sz="1100" u="none" strike="noStrike" dirty="0">
                          <a:effectLst/>
                        </a:rPr>
                        <a:t>Growmark, Inc.</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4631389"/>
                  </a:ext>
                </a:extLst>
              </a:tr>
              <a:tr h="190500">
                <a:tc>
                  <a:txBody>
                    <a:bodyPr/>
                    <a:lstStyle/>
                    <a:p>
                      <a:pPr algn="l" fontAlgn="b">
                        <a:buNone/>
                      </a:pPr>
                      <a:r>
                        <a:rPr lang="en-US" sz="1100" u="none" strike="noStrike">
                          <a:effectLst/>
                        </a:rPr>
                        <a:t>Seirrowon Labs Inc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91075837"/>
                  </a:ext>
                </a:extLst>
              </a:tr>
              <a:tr h="190500">
                <a:tc>
                  <a:txBody>
                    <a:bodyPr/>
                    <a:lstStyle/>
                    <a:p>
                      <a:pPr algn="l" fontAlgn="b">
                        <a:buNone/>
                      </a:pPr>
                      <a:r>
                        <a:rPr lang="en-US" sz="1100" u="none" strike="noStrike">
                          <a:effectLst/>
                        </a:rPr>
                        <a:t>Software Solutions Integrated, LLC</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59767587"/>
                  </a:ext>
                </a:extLst>
              </a:tr>
              <a:tr h="190500">
                <a:tc>
                  <a:txBody>
                    <a:bodyPr/>
                    <a:lstStyle/>
                    <a:p>
                      <a:pPr algn="l" fontAlgn="b">
                        <a:buNone/>
                      </a:pPr>
                      <a:r>
                        <a:rPr lang="en-US" sz="1100" u="none" strike="noStrike" dirty="0">
                          <a:effectLst/>
                        </a:rPr>
                        <a:t>Syngenta Crop Protection, LLC</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47392671"/>
                  </a:ext>
                </a:extLst>
              </a:tr>
            </a:tbl>
          </a:graphicData>
        </a:graphic>
      </p:graphicFrame>
    </p:spTree>
    <p:extLst>
      <p:ext uri="{BB962C8B-B14F-4D97-AF65-F5344CB8AC3E}">
        <p14:creationId xmlns:p14="http://schemas.microsoft.com/office/powerpoint/2010/main" val="1213741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2BE3DB-317E-345B-3140-B6D714CBB79F}"/>
              </a:ext>
            </a:extLst>
          </p:cNvPr>
          <p:cNvSpPr>
            <a:spLocks noGrp="1"/>
          </p:cNvSpPr>
          <p:nvPr>
            <p:ph type="title"/>
          </p:nvPr>
        </p:nvSpPr>
        <p:spPr/>
        <p:txBody>
          <a:bodyPr/>
          <a:lstStyle/>
          <a:p>
            <a:r>
              <a:rPr lang="en-US" dirty="0"/>
              <a:t>On-Hold Working Groups</a:t>
            </a:r>
          </a:p>
        </p:txBody>
      </p:sp>
      <p:sp>
        <p:nvSpPr>
          <p:cNvPr id="4" name="Text Placeholder 3">
            <a:extLst>
              <a:ext uri="{FF2B5EF4-FFF2-40B4-BE49-F238E27FC236}">
                <a16:creationId xmlns:a16="http://schemas.microsoft.com/office/drawing/2014/main" id="{8B3ED96C-57E9-FCB1-94DB-AB301A153FCE}"/>
              </a:ext>
            </a:extLst>
          </p:cNvPr>
          <p:cNvSpPr>
            <a:spLocks noGrp="1"/>
          </p:cNvSpPr>
          <p:nvPr>
            <p:ph type="body" idx="1"/>
          </p:nvPr>
        </p:nvSpPr>
        <p:spPr/>
        <p:txBody>
          <a:bodyPr/>
          <a:lstStyle/>
          <a:p>
            <a:r>
              <a:rPr lang="en-US" dirty="0"/>
              <a:t>WGs that started but are not currently active.</a:t>
            </a:r>
          </a:p>
        </p:txBody>
      </p:sp>
    </p:spTree>
    <p:extLst>
      <p:ext uri="{BB962C8B-B14F-4D97-AF65-F5344CB8AC3E}">
        <p14:creationId xmlns:p14="http://schemas.microsoft.com/office/powerpoint/2010/main" val="1111172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D38E-C182-1289-4AA9-26045CBC9482}"/>
              </a:ext>
            </a:extLst>
          </p:cNvPr>
          <p:cNvSpPr>
            <a:spLocks noGrp="1"/>
          </p:cNvSpPr>
          <p:nvPr>
            <p:ph type="title"/>
          </p:nvPr>
        </p:nvSpPr>
        <p:spPr>
          <a:xfrm>
            <a:off x="838200" y="365127"/>
            <a:ext cx="112776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WG21 European Reporting Data ADAPT Mapping</a:t>
            </a:r>
          </a:p>
        </p:txBody>
      </p:sp>
      <p:sp>
        <p:nvSpPr>
          <p:cNvPr id="3" name="TextBox 2">
            <a:extLst>
              <a:ext uri="{FF2B5EF4-FFF2-40B4-BE49-F238E27FC236}">
                <a16:creationId xmlns:a16="http://schemas.microsoft.com/office/drawing/2014/main" id="{EBFA735D-6C2F-356B-B3FE-45688C236D9C}"/>
              </a:ext>
            </a:extLst>
          </p:cNvPr>
          <p:cNvSpPr txBox="1"/>
          <p:nvPr/>
        </p:nvSpPr>
        <p:spPr>
          <a:xfrm>
            <a:off x="8269358" y="1827520"/>
            <a:ext cx="3556600" cy="1754326"/>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Conny </a:t>
            </a:r>
            <a:r>
              <a:rPr lang="en-US" b="1" err="1">
                <a:latin typeface="Arial" panose="020B0604020202020204" pitchFamily="34" charset="0"/>
                <a:cs typeface="Arial" panose="020B0604020202020204" pitchFamily="34" charset="0"/>
              </a:rPr>
              <a:t>Graumans</a:t>
            </a:r>
            <a:r>
              <a:rPr lang="en-US" b="1">
                <a:latin typeface="Arial" panose="020B0604020202020204" pitchFamily="34" charset="0"/>
                <a:cs typeface="Arial" panose="020B0604020202020204" pitchFamily="34" charset="0"/>
              </a:rPr>
              <a:t> (AgGateway)</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7C30DD63-6CBA-545A-C067-2D9554620809}"/>
              </a:ext>
            </a:extLst>
          </p:cNvPr>
          <p:cNvSpPr txBox="1">
            <a:spLocks/>
          </p:cNvSpPr>
          <p:nvPr/>
        </p:nvSpPr>
        <p:spPr>
          <a:xfrm>
            <a:off x="366042" y="1371600"/>
            <a:ext cx="7694593" cy="507889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lnSpc>
                <a:spcPct val="120000"/>
              </a:lnSpc>
              <a:buFont typeface="Arial"/>
              <a:buNone/>
            </a:pPr>
            <a:r>
              <a:rPr lang="en-US" sz="1200" b="1" dirty="0">
                <a:latin typeface="Arial" panose="020B0604020202020204" pitchFamily="34" charset="0"/>
                <a:cs typeface="Arial" panose="020B0604020202020204" pitchFamily="34" charset="0"/>
              </a:rPr>
              <a:t>Business Value: </a:t>
            </a:r>
          </a:p>
          <a:p>
            <a:pPr marL="0" indent="0">
              <a:lnSpc>
                <a:spcPct val="120000"/>
              </a:lnSpc>
              <a:buNone/>
            </a:pPr>
            <a:r>
              <a:rPr lang="en-US" sz="1200" dirty="0">
                <a:latin typeface="Arial" panose="020B0604020202020204" pitchFamily="34" charset="0"/>
                <a:cs typeface="Arial" panose="020B0604020202020204" pitchFamily="34" charset="0"/>
              </a:rPr>
              <a:t>A variety of e-messages are used to transfer data and report farming practices for regulatory purposes across Europe. New regulations are on the horizon that would require additional reporting by farmers making the need to exchange this data much more common and important. This working group will build on the work done by the Closed Loop Spray group by mapping the identified models commonly used in the Europe against the ADAPT Standard data model to ensure it supports the use cases identified by the working group.</a:t>
            </a:r>
          </a:p>
          <a:p>
            <a:pPr marL="0" indent="0">
              <a:lnSpc>
                <a:spcPct val="120000"/>
              </a:lnSpc>
              <a:buNone/>
            </a:pPr>
            <a:endParaRPr lang="en-US" sz="1200"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Deliverables:</a:t>
            </a:r>
          </a:p>
          <a:p>
            <a:pPr marL="571500" indent="-285750"/>
            <a:r>
              <a:rPr lang="en-US" sz="1200" dirty="0">
                <a:latin typeface="Arial" panose="020B0604020202020204" pitchFamily="34" charset="0"/>
                <a:cs typeface="Arial" panose="020B0604020202020204" pitchFamily="34" charset="0"/>
              </a:rPr>
              <a:t>Recommendation for changes, additions to ADAPT committee based on gap check of specific datasets as listed above, to enhance the ADAPT Standard model to support data reporting use cases.</a:t>
            </a:r>
          </a:p>
          <a:p>
            <a:pPr marL="571500" indent="-285750"/>
            <a:r>
              <a:rPr lang="en-US" sz="1200" dirty="0">
                <a:latin typeface="Arial" panose="020B0604020202020204" pitchFamily="34" charset="0"/>
                <a:cs typeface="Arial" panose="020B0604020202020204" pitchFamily="34" charset="0"/>
              </a:rPr>
              <a:t>Mappings between in scope datasets and ADAPT.</a:t>
            </a:r>
          </a:p>
          <a:p>
            <a:pPr marL="571500" indent="-285750"/>
            <a:r>
              <a:rPr lang="en-US" sz="1200" dirty="0">
                <a:latin typeface="Arial" panose="020B0604020202020204" pitchFamily="34" charset="0"/>
                <a:cs typeface="Arial" panose="020B0604020202020204" pitchFamily="34" charset="0"/>
              </a:rPr>
              <a:t>A first example of an ADAPT standard based JSON message to report the use of crop protection products at farm level.</a:t>
            </a:r>
          </a:p>
          <a:p>
            <a:pPr marL="571500" indent="-285750"/>
            <a:r>
              <a:rPr lang="en-US" sz="1200" dirty="0">
                <a:latin typeface="Arial" panose="020B0604020202020204" pitchFamily="34" charset="0"/>
                <a:cs typeface="Arial" panose="020B0604020202020204" pitchFamily="34" charset="0"/>
              </a:rPr>
              <a:t>Examples of serialized data in the different models to aid in understanding by implementers</a:t>
            </a:r>
          </a:p>
          <a:p>
            <a:pPr marL="571500" indent="-285750"/>
            <a:r>
              <a:rPr lang="en-US" sz="1200" dirty="0">
                <a:latin typeface="Arial" panose="020B0604020202020204" pitchFamily="34" charset="0"/>
                <a:cs typeface="Arial" panose="020B0604020202020204" pitchFamily="34" charset="0"/>
              </a:rPr>
              <a:t>Recommendation on need for plugins to convert to various formats for subsequent WG</a:t>
            </a:r>
          </a:p>
          <a:p>
            <a:pPr marL="285750" indent="0">
              <a:lnSpc>
                <a:spcPct val="120000"/>
              </a:lnSpc>
              <a:buNone/>
            </a:pPr>
            <a:endParaRPr lang="en-US" sz="1200" b="1" dirty="0">
              <a:latin typeface="Arial" panose="020B0604020202020204" pitchFamily="34" charset="0"/>
              <a:cs typeface="Arial" panose="020B0604020202020204" pitchFamily="34" charset="0"/>
            </a:endParaRPr>
          </a:p>
          <a:p>
            <a:pPr marL="0" indent="0">
              <a:lnSpc>
                <a:spcPct val="120000"/>
              </a:lnSpc>
              <a:buFont typeface="Arial"/>
              <a:buNone/>
            </a:pPr>
            <a:r>
              <a:rPr lang="en-US" sz="1200" b="1" dirty="0">
                <a:latin typeface="Arial" panose="020B0604020202020204" pitchFamily="34" charset="0"/>
                <a:cs typeface="Arial" panose="020B0604020202020204" pitchFamily="34" charset="0"/>
              </a:rPr>
              <a:t>Status: </a:t>
            </a:r>
            <a:r>
              <a:rPr lang="en-US" sz="1200" dirty="0">
                <a:latin typeface="Arial" panose="020B0604020202020204" pitchFamily="34" charset="0"/>
                <a:cs typeface="Arial" panose="020B0604020202020204" pitchFamily="34" charset="0"/>
              </a:rPr>
              <a:t>On Hold</a:t>
            </a:r>
          </a:p>
          <a:p>
            <a:pPr marL="0" indent="0">
              <a:lnSpc>
                <a:spcPct val="120000"/>
              </a:lnSpc>
              <a:buFont typeface="Arial"/>
              <a:buNone/>
            </a:pPr>
            <a:endParaRPr lang="en-US" sz="1200" dirty="0">
              <a:latin typeface="Arial" panose="020B0604020202020204" pitchFamily="34" charset="0"/>
              <a:cs typeface="Arial" panose="020B0604020202020204" pitchFamily="34" charset="0"/>
            </a:endParaRPr>
          </a:p>
          <a:p>
            <a:pPr marL="0" indent="0">
              <a:lnSpc>
                <a:spcPct val="120000"/>
              </a:lnSpc>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 </a:t>
            </a:r>
            <a:r>
              <a:rPr lang="en-US" sz="1200" kern="1200" dirty="0">
                <a:latin typeface="Arial" panose="020B0604020202020204" pitchFamily="34" charset="0"/>
                <a:ea typeface="+mn-ea"/>
                <a:cs typeface="Arial" panose="020B0604020202020204" pitchFamily="34" charset="0"/>
              </a:rPr>
              <a:t>TBD</a:t>
            </a:r>
          </a:p>
          <a:p>
            <a:pPr marL="0" indent="0">
              <a:lnSpc>
                <a:spcPct val="120000"/>
              </a:lnSpc>
              <a:spcBef>
                <a:spcPts val="0"/>
              </a:spcBef>
              <a:buClrTx/>
              <a:buSzTx/>
              <a:buNone/>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 </a:t>
            </a:r>
            <a:r>
              <a:rPr lang="en-US" sz="1200" kern="1200" dirty="0">
                <a:latin typeface="Arial" panose="020B0604020202020204" pitchFamily="34" charset="0"/>
                <a:ea typeface="+mn-ea"/>
                <a:cs typeface="Arial" panose="020B0604020202020204" pitchFamily="34" charset="0"/>
              </a:rPr>
              <a:t>WG put on hold due to overlap with other WG topics determined to be off higher priority, WG32 will address most of the planned deliverables from this project. </a:t>
            </a:r>
            <a:endParaRPr lang="en-US" sz="1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A2A5431A-6DFF-14BE-BCF0-1478DC129D74}"/>
              </a:ext>
            </a:extLst>
          </p:cNvPr>
          <p:cNvGraphicFramePr>
            <a:graphicFrameLocks noGrp="1"/>
          </p:cNvGraphicFramePr>
          <p:nvPr/>
        </p:nvGraphicFramePr>
        <p:xfrm>
          <a:off x="8670848" y="3911047"/>
          <a:ext cx="1666333" cy="952500"/>
        </p:xfrm>
        <a:graphic>
          <a:graphicData uri="http://schemas.openxmlformats.org/drawingml/2006/table">
            <a:tbl>
              <a:tblPr>
                <a:tableStyleId>{5C22544A-7EE6-4342-B048-85BDC9FD1C3A}</a:tableStyleId>
              </a:tblPr>
              <a:tblGrid>
                <a:gridCol w="1666333">
                  <a:extLst>
                    <a:ext uri="{9D8B030D-6E8A-4147-A177-3AD203B41FA5}">
                      <a16:colId xmlns:a16="http://schemas.microsoft.com/office/drawing/2014/main" val="3516569590"/>
                    </a:ext>
                  </a:extLst>
                </a:gridCol>
              </a:tblGrid>
              <a:tr h="182880">
                <a:tc>
                  <a:txBody>
                    <a:bodyPr/>
                    <a:lstStyle/>
                    <a:p>
                      <a:pPr algn="l" fontAlgn="b"/>
                      <a:r>
                        <a:rPr lang="en-US" sz="1200" u="none" strike="noStrike" dirty="0" err="1">
                          <a:effectLst/>
                        </a:rPr>
                        <a:t>Agdatahub</a:t>
                      </a:r>
                      <a:endParaRPr lang="en-US" sz="12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28606491"/>
                  </a:ext>
                </a:extLst>
              </a:tr>
              <a:tr h="182880">
                <a:tc>
                  <a:txBody>
                    <a:bodyPr/>
                    <a:lstStyle/>
                    <a:p>
                      <a:pPr algn="l" fontAlgn="b"/>
                      <a:r>
                        <a:rPr lang="en-US" sz="1200" u="none" strike="noStrike">
                          <a:effectLst/>
                        </a:rPr>
                        <a:t>Agro EDI Europe</a:t>
                      </a:r>
                      <a:endParaRPr lang="en-US" sz="12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490629298"/>
                  </a:ext>
                </a:extLst>
              </a:tr>
              <a:tr h="182880">
                <a:tc>
                  <a:txBody>
                    <a:bodyPr/>
                    <a:lstStyle/>
                    <a:p>
                      <a:pPr algn="l" fontAlgn="b"/>
                      <a:r>
                        <a:rPr lang="en-US" sz="1200" u="none" strike="noStrike">
                          <a:effectLst/>
                        </a:rPr>
                        <a:t>FarmBelt North, Inc.</a:t>
                      </a:r>
                      <a:endParaRPr lang="en-US" sz="12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293141634"/>
                  </a:ext>
                </a:extLst>
              </a:tr>
              <a:tr h="182880">
                <a:tc>
                  <a:txBody>
                    <a:bodyPr/>
                    <a:lstStyle/>
                    <a:p>
                      <a:pPr algn="l" fontAlgn="b"/>
                      <a:r>
                        <a:rPr lang="en-US" sz="1200" u="none" strike="noStrike">
                          <a:effectLst/>
                        </a:rPr>
                        <a:t>Proagrica</a:t>
                      </a:r>
                      <a:endParaRPr lang="en-US" sz="12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653921324"/>
                  </a:ext>
                </a:extLst>
              </a:tr>
              <a:tr h="182880">
                <a:tc>
                  <a:txBody>
                    <a:bodyPr/>
                    <a:lstStyle/>
                    <a:p>
                      <a:pPr algn="l" fontAlgn="b"/>
                      <a:r>
                        <a:rPr lang="en-US" sz="1200" u="none" strike="noStrike" dirty="0">
                          <a:effectLst/>
                        </a:rPr>
                        <a:t>SMAG</a:t>
                      </a:r>
                      <a:endParaRPr lang="en-US" sz="12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187244017"/>
                  </a:ext>
                </a:extLst>
              </a:tr>
            </a:tbl>
          </a:graphicData>
        </a:graphic>
      </p:graphicFrame>
    </p:spTree>
    <p:extLst>
      <p:ext uri="{BB962C8B-B14F-4D97-AF65-F5344CB8AC3E}">
        <p14:creationId xmlns:p14="http://schemas.microsoft.com/office/powerpoint/2010/main" val="3311383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9EAC7-7016-A2FD-B539-8FC926F815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35A478-FDCE-B558-AB95-0D57531A4BAC}"/>
              </a:ext>
            </a:extLst>
          </p:cNvPr>
          <p:cNvSpPr>
            <a:spLocks noGrp="1"/>
          </p:cNvSpPr>
          <p:nvPr>
            <p:ph type="title"/>
          </p:nvPr>
        </p:nvSpPr>
        <p:spPr>
          <a:xfrm>
            <a:off x="838200" y="365127"/>
            <a:ext cx="112776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WG30 PICS : STAC Gap Check</a:t>
            </a:r>
          </a:p>
        </p:txBody>
      </p:sp>
      <p:sp>
        <p:nvSpPr>
          <p:cNvPr id="3" name="TextBox 2">
            <a:extLst>
              <a:ext uri="{FF2B5EF4-FFF2-40B4-BE49-F238E27FC236}">
                <a16:creationId xmlns:a16="http://schemas.microsoft.com/office/drawing/2014/main" id="{895BC1A9-A243-9694-6A9F-4A1DFAF7BD38}"/>
              </a:ext>
            </a:extLst>
          </p:cNvPr>
          <p:cNvSpPr txBox="1"/>
          <p:nvPr/>
        </p:nvSpPr>
        <p:spPr>
          <a:xfrm>
            <a:off x="8269358" y="1827520"/>
            <a:ext cx="3556600" cy="1477328"/>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Chair: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Staff Liaison: Ben Craker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4EC6BEDA-9995-4F69-00DD-9730688BF463}"/>
              </a:ext>
            </a:extLst>
          </p:cNvPr>
          <p:cNvSpPr txBox="1">
            <a:spLocks/>
          </p:cNvSpPr>
          <p:nvPr/>
        </p:nvSpPr>
        <p:spPr>
          <a:xfrm>
            <a:off x="366042" y="1371600"/>
            <a:ext cx="7694593" cy="5078895"/>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lnSpc>
                <a:spcPct val="120000"/>
              </a:lnSpc>
              <a:buFont typeface="Arial"/>
              <a:buNone/>
            </a:pPr>
            <a:r>
              <a:rPr lang="en-US" sz="1200" b="1" dirty="0">
                <a:latin typeface="Arial" panose="020B0604020202020204" pitchFamily="34" charset="0"/>
                <a:cs typeface="Arial" panose="020B0604020202020204" pitchFamily="34" charset="0"/>
              </a:rPr>
              <a:t>Business Value: </a:t>
            </a:r>
          </a:p>
          <a:p>
            <a:pPr marL="0" indent="0">
              <a:lnSpc>
                <a:spcPct val="120000"/>
              </a:lnSpc>
              <a:buNone/>
            </a:pPr>
            <a:r>
              <a:rPr lang="en-US" sz="1200" dirty="0">
                <a:latin typeface="Arial" panose="020B0604020202020204" pitchFamily="34" charset="0"/>
                <a:cs typeface="Arial" panose="020B0604020202020204" pitchFamily="34" charset="0"/>
              </a:rPr>
              <a:t>Since the creation of the PICS imagery metadata specification several years ago, the industry has gravitated to the STAC specification to meet the interoperability needs of the segment. However, not all </a:t>
            </a:r>
            <a:r>
              <a:rPr lang="en-US" sz="1200" dirty="0" err="1">
                <a:latin typeface="Arial" panose="020B0604020202020204" pitchFamily="34" charset="0"/>
                <a:cs typeface="Arial" panose="020B0604020202020204" pitchFamily="34" charset="0"/>
              </a:rPr>
              <a:t>AgGateway</a:t>
            </a:r>
            <a:r>
              <a:rPr lang="en-US" sz="1200" dirty="0">
                <a:latin typeface="Arial" panose="020B0604020202020204" pitchFamily="34" charset="0"/>
                <a:cs typeface="Arial" panose="020B0604020202020204" pitchFamily="34" charset="0"/>
              </a:rPr>
              <a:t> members are familiar with STAC and PICS has not been broadly implemented resulting in questions over which specification should be used. This Working Group will gap check STAC to confirm it meets the needs of the Agricultural industry and the issues PICS set out to resolve and make a recommendation on what if any subsequent steps should be taken. </a:t>
            </a:r>
          </a:p>
          <a:p>
            <a:pPr marL="0" indent="0">
              <a:buNone/>
            </a:pPr>
            <a:r>
              <a:rPr lang="en-US" sz="1200" b="1" dirty="0">
                <a:latin typeface="Arial" panose="020B0604020202020204" pitchFamily="34" charset="0"/>
                <a:cs typeface="Arial" panose="020B0604020202020204" pitchFamily="34" charset="0"/>
              </a:rPr>
              <a:t>Deliverables:</a:t>
            </a:r>
          </a:p>
          <a:p>
            <a:pPr marL="571500" indent="-285750"/>
            <a:r>
              <a:rPr lang="en-US" sz="1200" dirty="0">
                <a:latin typeface="Arial" panose="020B0604020202020204" pitchFamily="34" charset="0"/>
                <a:cs typeface="Arial" panose="020B0604020202020204" pitchFamily="34" charset="0"/>
              </a:rPr>
              <a:t> Gap check documentation comparing STAC and PICS</a:t>
            </a:r>
          </a:p>
          <a:p>
            <a:pPr marL="571500" indent="-285750"/>
            <a:r>
              <a:rPr lang="en-US" sz="1200" dirty="0">
                <a:latin typeface="Arial" panose="020B0604020202020204" pitchFamily="34" charset="0"/>
                <a:cs typeface="Arial" panose="020B0604020202020204" pitchFamily="34" charset="0"/>
              </a:rPr>
              <a:t>    Documentation of any agriculture specific requirements not met by STAC</a:t>
            </a:r>
          </a:p>
          <a:p>
            <a:pPr marL="571500" indent="-285750"/>
            <a:r>
              <a:rPr lang="en-US" sz="1200" dirty="0">
                <a:latin typeface="Arial" panose="020B0604020202020204" pitchFamily="34" charset="0"/>
                <a:cs typeface="Arial" panose="020B0604020202020204" pitchFamily="34" charset="0"/>
              </a:rPr>
              <a:t>    Recommendation to Portfolio Management Center for any subsequent working groups and their scope/deliverables</a:t>
            </a:r>
            <a:endParaRPr lang="en-US" sz="1200" b="1" dirty="0">
              <a:latin typeface="Arial" panose="020B0604020202020204" pitchFamily="34" charset="0"/>
              <a:cs typeface="Arial" panose="020B0604020202020204" pitchFamily="34" charset="0"/>
            </a:endParaRPr>
          </a:p>
          <a:p>
            <a:pPr marL="0" indent="0">
              <a:lnSpc>
                <a:spcPct val="120000"/>
              </a:lnSpc>
              <a:buFont typeface="Arial"/>
              <a:buNone/>
            </a:pPr>
            <a:r>
              <a:rPr lang="en-US" sz="1200" b="1" dirty="0">
                <a:latin typeface="Arial" panose="020B0604020202020204" pitchFamily="34" charset="0"/>
                <a:cs typeface="Arial" panose="020B0604020202020204" pitchFamily="34" charset="0"/>
              </a:rPr>
              <a:t>Status: </a:t>
            </a:r>
            <a:r>
              <a:rPr lang="en-US" sz="1200" dirty="0">
                <a:latin typeface="Arial" panose="020B0604020202020204" pitchFamily="34" charset="0"/>
                <a:cs typeface="Arial" panose="020B0604020202020204" pitchFamily="34" charset="0"/>
              </a:rPr>
              <a:t>On Hold</a:t>
            </a:r>
          </a:p>
          <a:p>
            <a:pPr marL="0" indent="0">
              <a:lnSpc>
                <a:spcPct val="120000"/>
              </a:lnSpc>
              <a:buFont typeface="Arial"/>
              <a:buNone/>
            </a:pPr>
            <a:endParaRPr lang="en-US" sz="1200" dirty="0">
              <a:latin typeface="Arial" panose="020B0604020202020204" pitchFamily="34" charset="0"/>
              <a:cs typeface="Arial" panose="020B0604020202020204" pitchFamily="34" charset="0"/>
            </a:endParaRPr>
          </a:p>
          <a:p>
            <a:pPr marL="0" indent="0">
              <a:lnSpc>
                <a:spcPct val="120000"/>
              </a:lnSpc>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 </a:t>
            </a:r>
            <a:r>
              <a:rPr lang="en-US" sz="1200" kern="1200" dirty="0">
                <a:latin typeface="Arial" panose="020B0604020202020204" pitchFamily="34" charset="0"/>
                <a:ea typeface="+mn-ea"/>
                <a:cs typeface="Arial" panose="020B0604020202020204" pitchFamily="34" charset="0"/>
              </a:rPr>
              <a:t>TBD</a:t>
            </a:r>
          </a:p>
          <a:p>
            <a:pPr marL="0" indent="0">
              <a:lnSpc>
                <a:spcPct val="120000"/>
              </a:lnSpc>
              <a:spcBef>
                <a:spcPts val="0"/>
              </a:spcBef>
              <a:buClrTx/>
              <a:buSzTx/>
              <a:buNone/>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 </a:t>
            </a:r>
            <a:r>
              <a:rPr lang="en-US" sz="1200" kern="1200" dirty="0">
                <a:latin typeface="Arial" panose="020B0604020202020204" pitchFamily="34" charset="0"/>
                <a:ea typeface="+mn-ea"/>
                <a:cs typeface="Arial" panose="020B0604020202020204" pitchFamily="34" charset="0"/>
              </a:rPr>
              <a:t>WG put on hold due to insufficient responses to the call to participate. </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0944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C6BE6-F13E-24CB-CF77-76FD190D5E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1E97F-C1A9-4A99-F9E3-15A2CE84FD30}"/>
              </a:ext>
            </a:extLst>
          </p:cNvPr>
          <p:cNvSpPr>
            <a:spLocks noGrp="1"/>
          </p:cNvSpPr>
          <p:nvPr>
            <p:ph type="title"/>
          </p:nvPr>
        </p:nvSpPr>
        <p:spPr>
          <a:xfrm>
            <a:off x="838200" y="365127"/>
            <a:ext cx="112776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WG23 Weather and Forecast Data API</a:t>
            </a:r>
          </a:p>
        </p:txBody>
      </p:sp>
      <p:sp>
        <p:nvSpPr>
          <p:cNvPr id="3" name="TextBox 2">
            <a:extLst>
              <a:ext uri="{FF2B5EF4-FFF2-40B4-BE49-F238E27FC236}">
                <a16:creationId xmlns:a16="http://schemas.microsoft.com/office/drawing/2014/main" id="{9CEB8FE6-87DD-290D-5C47-4804E045E913}"/>
              </a:ext>
            </a:extLst>
          </p:cNvPr>
          <p:cNvSpPr txBox="1"/>
          <p:nvPr/>
        </p:nvSpPr>
        <p:spPr>
          <a:xfrm>
            <a:off x="8269358" y="1827520"/>
            <a:ext cx="3556600" cy="1754326"/>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Chair: </a:t>
            </a:r>
            <a:r>
              <a:rPr lang="en-US" b="1" dirty="0" err="1">
                <a:latin typeface="Arial" panose="020B0604020202020204" pitchFamily="34" charset="0"/>
                <a:cs typeface="Arial" panose="020B0604020202020204" pitchFamily="34" charset="0"/>
              </a:rPr>
              <a:t>Diganta</a:t>
            </a:r>
            <a:r>
              <a:rPr lang="en-US" b="1" dirty="0">
                <a:latin typeface="Arial" panose="020B0604020202020204" pitchFamily="34" charset="0"/>
                <a:cs typeface="Arial" panose="020B0604020202020204" pitchFamily="34" charset="0"/>
              </a:rPr>
              <a:t> Adhikari (Syngenta)</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Staff Liaison: Ben Craker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6F225D39-5B4E-F764-9EFE-815D8059F8D5}"/>
              </a:ext>
            </a:extLst>
          </p:cNvPr>
          <p:cNvSpPr txBox="1">
            <a:spLocks/>
          </p:cNvSpPr>
          <p:nvPr/>
        </p:nvSpPr>
        <p:spPr>
          <a:xfrm>
            <a:off x="366042" y="1371600"/>
            <a:ext cx="7694593" cy="507889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lnSpc>
                <a:spcPct val="120000"/>
              </a:lnSpc>
              <a:buFont typeface="Arial"/>
              <a:buNone/>
            </a:pPr>
            <a:r>
              <a:rPr lang="en-US" sz="1200" b="1" dirty="0">
                <a:latin typeface="Arial" panose="020B0604020202020204" pitchFamily="34" charset="0"/>
                <a:cs typeface="Arial" panose="020B0604020202020204" pitchFamily="34" charset="0"/>
              </a:rPr>
              <a:t>Business Value: </a:t>
            </a:r>
          </a:p>
          <a:p>
            <a:pPr marL="0" indent="0">
              <a:lnSpc>
                <a:spcPct val="120000"/>
              </a:lnSpc>
              <a:buNone/>
            </a:pPr>
            <a:r>
              <a:rPr lang="en-US" sz="1200" dirty="0">
                <a:latin typeface="Arial" panose="020B0604020202020204" pitchFamily="34" charset="0"/>
                <a:cs typeface="Arial" panose="020B0604020202020204" pitchFamily="34" charset="0"/>
              </a:rPr>
              <a:t>Within the agricultural industry there is a need to share weather data and other earth observation information. This data is available and consumed by a multitude of companies using proprietary, one-off API connections around the world. This process consumes substantial development resources on both sides to develop and maintain company specific integrations. Agreeing to a standardized set of API’s for sharing this information within the agricultural industry will make connections easier to maintain lowering the costs required to connect to new data sources. This will free companies to focus more on developing their services and product offerings instead of on getting bogged down with data integration. </a:t>
            </a:r>
          </a:p>
          <a:p>
            <a:pPr marL="0" indent="0">
              <a:lnSpc>
                <a:spcPct val="120000"/>
              </a:lnSpc>
              <a:buNone/>
            </a:pPr>
            <a:r>
              <a:rPr lang="en-US" sz="1200" b="1" dirty="0">
                <a:latin typeface="Arial" panose="020B0604020202020204" pitchFamily="34" charset="0"/>
                <a:cs typeface="Arial" panose="020B0604020202020204" pitchFamily="34" charset="0"/>
              </a:rPr>
              <a:t>Deliverables:</a:t>
            </a:r>
          </a:p>
          <a:p>
            <a:pPr marL="571500" indent="-285750">
              <a:lnSpc>
                <a:spcPct val="120000"/>
              </a:lnSpc>
            </a:pPr>
            <a:r>
              <a:rPr lang="en-US" sz="1200" dirty="0">
                <a:latin typeface="Arial" panose="020B0604020202020204" pitchFamily="34" charset="0"/>
                <a:cs typeface="Arial" panose="020B0604020202020204" pitchFamily="34" charset="0"/>
              </a:rPr>
              <a:t>Document use cases, process diagrams and list of data elements and definitions  </a:t>
            </a:r>
          </a:p>
          <a:p>
            <a:pPr marL="571500" indent="-285750">
              <a:lnSpc>
                <a:spcPct val="120000"/>
              </a:lnSpc>
            </a:pPr>
            <a:r>
              <a:rPr lang="en-US" sz="1200" dirty="0">
                <a:latin typeface="Arial" panose="020B0604020202020204" pitchFamily="34" charset="0"/>
                <a:cs typeface="Arial" panose="020B0604020202020204" pitchFamily="34" charset="0"/>
              </a:rPr>
              <a:t>Ensure alignment with PAIL (ISO 7673-2)</a:t>
            </a:r>
          </a:p>
          <a:p>
            <a:pPr marL="571500" indent="-285750">
              <a:lnSpc>
                <a:spcPct val="120000"/>
              </a:lnSpc>
            </a:pPr>
            <a:r>
              <a:rPr lang="en-US" sz="1200" dirty="0">
                <a:latin typeface="Arial" panose="020B0604020202020204" pitchFamily="34" charset="0"/>
                <a:cs typeface="Arial" panose="020B0604020202020204" pitchFamily="34" charset="0"/>
              </a:rPr>
              <a:t>Focus on query path pattern required by use case (e.g. point, box, polygon, zip code)</a:t>
            </a:r>
          </a:p>
          <a:p>
            <a:pPr marL="571500" indent="-285750">
              <a:lnSpc>
                <a:spcPct val="120000"/>
              </a:lnSpc>
            </a:pPr>
            <a:r>
              <a:rPr lang="en-US" sz="1200" dirty="0">
                <a:latin typeface="Arial" panose="020B0604020202020204" pitchFamily="34" charset="0"/>
                <a:cs typeface="Arial" panose="020B0604020202020204" pitchFamily="34" charset="0"/>
              </a:rPr>
              <a:t>    Both for historical lookup and future prediction</a:t>
            </a:r>
          </a:p>
          <a:p>
            <a:pPr marL="571500" indent="-285750">
              <a:lnSpc>
                <a:spcPct val="120000"/>
              </a:lnSpc>
            </a:pPr>
            <a:r>
              <a:rPr lang="en-US" sz="1200" dirty="0">
                <a:latin typeface="Arial" panose="020B0604020202020204" pitchFamily="34" charset="0"/>
                <a:cs typeface="Arial" panose="020B0604020202020204" pitchFamily="34" charset="0"/>
              </a:rPr>
              <a:t>API Specification including GET, POST, PATCH calls needed for each use case</a:t>
            </a:r>
          </a:p>
          <a:p>
            <a:pPr marL="571500" indent="-285750">
              <a:lnSpc>
                <a:spcPct val="120000"/>
              </a:lnSpc>
            </a:pPr>
            <a:endParaRPr lang="en-US" sz="1200" b="1" dirty="0">
              <a:latin typeface="Arial" panose="020B0604020202020204" pitchFamily="34" charset="0"/>
              <a:cs typeface="Arial" panose="020B0604020202020204" pitchFamily="34" charset="0"/>
            </a:endParaRPr>
          </a:p>
          <a:p>
            <a:pPr marL="0" indent="0">
              <a:lnSpc>
                <a:spcPct val="120000"/>
              </a:lnSpc>
              <a:buFont typeface="Arial"/>
              <a:buNone/>
            </a:pPr>
            <a:r>
              <a:rPr lang="en-US" sz="1200" b="1" dirty="0">
                <a:latin typeface="Arial" panose="020B0604020202020204" pitchFamily="34" charset="0"/>
                <a:cs typeface="Arial" panose="020B0604020202020204" pitchFamily="34" charset="0"/>
              </a:rPr>
              <a:t>Status:  </a:t>
            </a:r>
            <a:r>
              <a:rPr lang="en-US" sz="1200" dirty="0">
                <a:latin typeface="Arial" panose="020B0604020202020204" pitchFamily="34" charset="0"/>
                <a:cs typeface="Arial" panose="020B0604020202020204" pitchFamily="34" charset="0"/>
              </a:rPr>
              <a:t>Working on creating example codes and code components based on ISO 7673-2, following ADAPT Standard work on incorporating Observations and Measurements</a:t>
            </a:r>
          </a:p>
          <a:p>
            <a:pPr marL="0" indent="0">
              <a:lnSpc>
                <a:spcPct val="120000"/>
              </a:lnSpc>
              <a:buFont typeface="Arial"/>
              <a:buNone/>
            </a:pPr>
            <a:endParaRPr lang="en-US" sz="1200" dirty="0">
              <a:latin typeface="Arial" panose="020B0604020202020204" pitchFamily="34" charset="0"/>
              <a:cs typeface="Arial" panose="020B0604020202020204" pitchFamily="34" charset="0"/>
            </a:endParaRPr>
          </a:p>
          <a:p>
            <a:pPr marL="0" indent="0">
              <a:lnSpc>
                <a:spcPct val="120000"/>
              </a:lnSpc>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 </a:t>
            </a:r>
            <a:r>
              <a:rPr lang="en-US" sz="1200" kern="1200" dirty="0">
                <a:latin typeface="Arial" panose="020B0604020202020204" pitchFamily="34" charset="0"/>
                <a:ea typeface="+mn-ea"/>
                <a:cs typeface="Arial" panose="020B0604020202020204" pitchFamily="34" charset="0"/>
              </a:rPr>
              <a:t>TBD</a:t>
            </a:r>
          </a:p>
          <a:p>
            <a:pPr marL="0" marR="0" lvl="0" indent="0" algn="l" defTabSz="914400" rtl="0" eaLnBrk="1" fontAlgn="auto" latinLnBrk="0" hangingPunct="1">
              <a:lnSpc>
                <a:spcPct val="120000"/>
              </a:lnSpc>
              <a:spcBef>
                <a:spcPts val="0"/>
              </a:spcBef>
              <a:spcAft>
                <a:spcPts val="0"/>
              </a:spcAft>
              <a:buClrTx/>
              <a:buSzTx/>
              <a:buFontTx/>
              <a:buNone/>
              <a:tabLst/>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 </a:t>
            </a:r>
            <a:r>
              <a:rPr lang="en-US" sz="1200" kern="1200" dirty="0">
                <a:latin typeface="Arial" panose="020B0604020202020204" pitchFamily="34" charset="0"/>
                <a:ea typeface="+mn-ea"/>
                <a:cs typeface="Arial" panose="020B0604020202020204" pitchFamily="34" charset="0"/>
              </a:rPr>
              <a:t>Put on hold due to lack of engagement from weather data provider organizations.</a:t>
            </a:r>
            <a:endParaRPr lang="en-US" sz="1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7E6AEEEF-122E-655D-2025-BB3A84E15D0D}"/>
              </a:ext>
            </a:extLst>
          </p:cNvPr>
          <p:cNvGraphicFramePr>
            <a:graphicFrameLocks noGrp="1"/>
          </p:cNvGraphicFramePr>
          <p:nvPr>
            <p:extLst>
              <p:ext uri="{D42A27DB-BD31-4B8C-83A1-F6EECF244321}">
                <p14:modId xmlns:p14="http://schemas.microsoft.com/office/powerpoint/2010/main" val="2765999848"/>
              </p:ext>
            </p:extLst>
          </p:nvPr>
        </p:nvGraphicFramePr>
        <p:xfrm>
          <a:off x="8629649" y="3718677"/>
          <a:ext cx="2409826" cy="1918220"/>
        </p:xfrm>
        <a:graphic>
          <a:graphicData uri="http://schemas.openxmlformats.org/drawingml/2006/table">
            <a:tbl>
              <a:tblPr>
                <a:tableStyleId>{5C22544A-7EE6-4342-B048-85BDC9FD1C3A}</a:tableStyleId>
              </a:tblPr>
              <a:tblGrid>
                <a:gridCol w="2409826">
                  <a:extLst>
                    <a:ext uri="{9D8B030D-6E8A-4147-A177-3AD203B41FA5}">
                      <a16:colId xmlns:a16="http://schemas.microsoft.com/office/drawing/2014/main" val="512488245"/>
                    </a:ext>
                  </a:extLst>
                </a:gridCol>
              </a:tblGrid>
              <a:tr h="157175">
                <a:tc>
                  <a:txBody>
                    <a:bodyPr/>
                    <a:lstStyle/>
                    <a:p>
                      <a:pPr algn="l" fontAlgn="b"/>
                      <a:r>
                        <a:rPr lang="en-US" sz="1200" u="none" strike="noStrike">
                          <a:effectLst/>
                        </a:rPr>
                        <a:t>Charles Hillyer</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464623245"/>
                  </a:ext>
                </a:extLst>
              </a:tr>
              <a:tr h="190750">
                <a:tc>
                  <a:txBody>
                    <a:bodyPr/>
                    <a:lstStyle/>
                    <a:p>
                      <a:pPr algn="l" fontAlgn="b"/>
                      <a:r>
                        <a:rPr lang="en-US" sz="1200" u="none" strike="noStrike" dirty="0">
                          <a:effectLst/>
                        </a:rPr>
                        <a:t>Co-Alliance Cooperative Inc</a:t>
                      </a:r>
                      <a:endParaRPr lang="en-US" sz="1200" b="0" i="0" u="none" strike="noStrike" dirty="0">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2515426316"/>
                  </a:ext>
                </a:extLst>
              </a:tr>
              <a:tr h="157175">
                <a:tc>
                  <a:txBody>
                    <a:bodyPr/>
                    <a:lstStyle/>
                    <a:p>
                      <a:pPr algn="l" fontAlgn="b"/>
                      <a:r>
                        <a:rPr lang="en-US" sz="1200" u="none" strike="noStrike">
                          <a:effectLst/>
                        </a:rPr>
                        <a:t>Corteva Agriscience LLC</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4188996776"/>
                  </a:ext>
                </a:extLst>
              </a:tr>
              <a:tr h="157175">
                <a:tc>
                  <a:txBody>
                    <a:bodyPr/>
                    <a:lstStyle/>
                    <a:p>
                      <a:pPr algn="l" fontAlgn="b"/>
                      <a:r>
                        <a:rPr lang="en-US" sz="1200" u="none" strike="noStrike" dirty="0">
                          <a:effectLst/>
                        </a:rPr>
                        <a:t>DKE Data</a:t>
                      </a:r>
                      <a:endParaRPr lang="en-US" sz="1200" b="0" i="0" u="none" strike="noStrike" dirty="0">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2437651386"/>
                  </a:ext>
                </a:extLst>
              </a:tr>
              <a:tr h="157175">
                <a:tc>
                  <a:txBody>
                    <a:bodyPr/>
                    <a:lstStyle/>
                    <a:p>
                      <a:pPr algn="l" fontAlgn="b"/>
                      <a:r>
                        <a:rPr lang="en-US" sz="1200" u="none" strike="noStrike">
                          <a:effectLst/>
                        </a:rPr>
                        <a:t>EMILI Canada</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4092016978"/>
                  </a:ext>
                </a:extLst>
              </a:tr>
              <a:tr h="157175">
                <a:tc>
                  <a:txBody>
                    <a:bodyPr/>
                    <a:lstStyle/>
                    <a:p>
                      <a:pPr algn="l" fontAlgn="b"/>
                      <a:r>
                        <a:rPr lang="en-US" sz="1200" u="none" strike="noStrike">
                          <a:effectLst/>
                        </a:rPr>
                        <a:t>FarmBelt North, Inc.</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23617341"/>
                  </a:ext>
                </a:extLst>
              </a:tr>
              <a:tr h="190750">
                <a:tc>
                  <a:txBody>
                    <a:bodyPr/>
                    <a:lstStyle/>
                    <a:p>
                      <a:pPr algn="l" fontAlgn="b"/>
                      <a:r>
                        <a:rPr lang="en-US" sz="1200" u="none" strike="noStrike">
                          <a:effectLst/>
                        </a:rPr>
                        <a:t>Purdue University OATS Center</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484960386"/>
                  </a:ext>
                </a:extLst>
              </a:tr>
              <a:tr h="157175">
                <a:tc>
                  <a:txBody>
                    <a:bodyPr/>
                    <a:lstStyle/>
                    <a:p>
                      <a:pPr algn="l" fontAlgn="b"/>
                      <a:r>
                        <a:rPr lang="en-US" sz="1200" u="none" strike="noStrike">
                          <a:effectLst/>
                        </a:rPr>
                        <a:t>SoilSerdem</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221011293"/>
                  </a:ext>
                </a:extLst>
              </a:tr>
              <a:tr h="190750">
                <a:tc>
                  <a:txBody>
                    <a:bodyPr/>
                    <a:lstStyle/>
                    <a:p>
                      <a:pPr algn="l" fontAlgn="b"/>
                      <a:r>
                        <a:rPr lang="en-US" sz="1200" u="none" strike="noStrike">
                          <a:effectLst/>
                        </a:rPr>
                        <a:t>Syngenta Crop Protection, LLC</a:t>
                      </a:r>
                      <a:endParaRPr lang="en-US" sz="1200" b="0" i="0" u="none" strike="noStrike">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2512000237"/>
                  </a:ext>
                </a:extLst>
              </a:tr>
              <a:tr h="157175">
                <a:tc>
                  <a:txBody>
                    <a:bodyPr/>
                    <a:lstStyle/>
                    <a:p>
                      <a:pPr algn="l" fontAlgn="b"/>
                      <a:r>
                        <a:rPr lang="en-US" sz="1200" u="none" strike="noStrike" dirty="0">
                          <a:effectLst/>
                        </a:rPr>
                        <a:t>Topcon Agriculture</a:t>
                      </a:r>
                      <a:endParaRPr lang="en-US" sz="1200" b="0" i="0" u="none" strike="noStrike" dirty="0">
                        <a:solidFill>
                          <a:srgbClr val="000000"/>
                        </a:solidFill>
                        <a:effectLst/>
                        <a:latin typeface="Aptos Narrow" panose="020B0004020202020204" pitchFamily="34" charset="0"/>
                      </a:endParaRPr>
                    </a:p>
                  </a:txBody>
                  <a:tcPr marL="8942" marR="8942" marT="8942" marB="0" anchor="b"/>
                </a:tc>
                <a:extLst>
                  <a:ext uri="{0D108BD9-81ED-4DB2-BD59-A6C34878D82A}">
                    <a16:rowId xmlns:a16="http://schemas.microsoft.com/office/drawing/2014/main" val="40043879"/>
                  </a:ext>
                </a:extLst>
              </a:tr>
            </a:tbl>
          </a:graphicData>
        </a:graphic>
      </p:graphicFrame>
    </p:spTree>
    <p:extLst>
      <p:ext uri="{BB962C8B-B14F-4D97-AF65-F5344CB8AC3E}">
        <p14:creationId xmlns:p14="http://schemas.microsoft.com/office/powerpoint/2010/main" val="3525630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8F1F675-F000-BA18-72E2-B1B04ECC00BB}"/>
              </a:ext>
            </a:extLst>
          </p:cNvPr>
          <p:cNvSpPr>
            <a:spLocks noGrp="1"/>
          </p:cNvSpPr>
          <p:nvPr>
            <p:ph type="title"/>
          </p:nvPr>
        </p:nvSpPr>
        <p:spPr/>
        <p:txBody>
          <a:bodyPr/>
          <a:lstStyle/>
          <a:p>
            <a:r>
              <a:rPr lang="en-US"/>
              <a:t>Other Activities </a:t>
            </a:r>
          </a:p>
        </p:txBody>
      </p:sp>
      <p:sp>
        <p:nvSpPr>
          <p:cNvPr id="4" name="Text Placeholder 3">
            <a:extLst>
              <a:ext uri="{FF2B5EF4-FFF2-40B4-BE49-F238E27FC236}">
                <a16:creationId xmlns:a16="http://schemas.microsoft.com/office/drawing/2014/main" id="{0FC1CDC5-4BB7-E4FD-7067-1FEB4EA3F1D7}"/>
              </a:ext>
            </a:extLst>
          </p:cNvPr>
          <p:cNvSpPr>
            <a:spLocks noGrp="1"/>
          </p:cNvSpPr>
          <p:nvPr>
            <p:ph type="body" idx="1"/>
          </p:nvPr>
        </p:nvSpPr>
        <p:spPr>
          <a:xfrm>
            <a:off x="461916" y="2941983"/>
            <a:ext cx="11120484" cy="3298562"/>
          </a:xfrm>
        </p:spPr>
        <p:txBody>
          <a:bodyPr/>
          <a:lstStyle/>
          <a:p>
            <a:pPr marL="0" indent="0">
              <a:buNone/>
            </a:pPr>
            <a:r>
              <a:rPr lang="en-US"/>
              <a:t>Work being done outside of current Working Groups</a:t>
            </a:r>
          </a:p>
        </p:txBody>
      </p:sp>
    </p:spTree>
    <p:extLst>
      <p:ext uri="{BB962C8B-B14F-4D97-AF65-F5344CB8AC3E}">
        <p14:creationId xmlns:p14="http://schemas.microsoft.com/office/powerpoint/2010/main" val="1157590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A590807-1967-7A1B-331E-5856BC39116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60557" y="1450557"/>
            <a:ext cx="6876347" cy="4926392"/>
          </a:xfrm>
          <a:prstGeom prst="rect">
            <a:avLst/>
          </a:prstGeom>
        </p:spPr>
      </p:pic>
      <p:sp>
        <p:nvSpPr>
          <p:cNvPr id="6" name="Rectangle 5">
            <a:extLst>
              <a:ext uri="{FF2B5EF4-FFF2-40B4-BE49-F238E27FC236}">
                <a16:creationId xmlns:a16="http://schemas.microsoft.com/office/drawing/2014/main" id="{1D8F7B5F-87E9-4176-B857-4A7AC9D2AB87}"/>
              </a:ext>
            </a:extLst>
          </p:cNvPr>
          <p:cNvSpPr/>
          <p:nvPr/>
        </p:nvSpPr>
        <p:spPr>
          <a:xfrm>
            <a:off x="7671589" y="1422269"/>
            <a:ext cx="4127485" cy="2707702"/>
          </a:xfrm>
          <a:prstGeom prst="rect">
            <a:avLst/>
          </a:prstGeom>
          <a:solidFill>
            <a:srgbClr val="FFFFFF"/>
          </a:solidFill>
          <a:ln w="25400" cap="flat">
            <a:no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Calibri"/>
              <a:ea typeface="Calibri"/>
              <a:cs typeface="Calibri"/>
              <a:sym typeface="Calibri"/>
            </a:endParaRPr>
          </a:p>
        </p:txBody>
      </p:sp>
      <p:sp>
        <p:nvSpPr>
          <p:cNvPr id="2" name="Title 1">
            <a:extLst>
              <a:ext uri="{FF2B5EF4-FFF2-40B4-BE49-F238E27FC236}">
                <a16:creationId xmlns:a16="http://schemas.microsoft.com/office/drawing/2014/main" id="{F62DD38E-C182-1289-4AA9-26045CBC9482}"/>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dirty="0"/>
              <a:t>ADAPT</a:t>
            </a:r>
          </a:p>
        </p:txBody>
      </p:sp>
      <p:sp>
        <p:nvSpPr>
          <p:cNvPr id="3" name="TextBox 2">
            <a:extLst>
              <a:ext uri="{FF2B5EF4-FFF2-40B4-BE49-F238E27FC236}">
                <a16:creationId xmlns:a16="http://schemas.microsoft.com/office/drawing/2014/main" id="{EBFA735D-6C2F-356B-B3FE-45688C236D9C}"/>
              </a:ext>
            </a:extLst>
          </p:cNvPr>
          <p:cNvSpPr txBox="1"/>
          <p:nvPr/>
        </p:nvSpPr>
        <p:spPr>
          <a:xfrm>
            <a:off x="8040852" y="2044036"/>
            <a:ext cx="3805078" cy="1200329"/>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Technical Co-Chair: Stuart Rhea Technical Co-Chair: Kelly Nelson</a:t>
            </a:r>
          </a:p>
          <a:p>
            <a:r>
              <a:rPr lang="en-US" b="1">
                <a:latin typeface="Arial" panose="020B0604020202020204" pitchFamily="34" charset="0"/>
                <a:cs typeface="Arial" panose="020B0604020202020204" pitchFamily="34" charset="0"/>
              </a:rPr>
              <a:t>Business Chair: Dan Danford</a:t>
            </a:r>
          </a:p>
          <a:p>
            <a:r>
              <a:rPr lang="en-US" b="1">
                <a:latin typeface="Arial" panose="020B0604020202020204" pitchFamily="34" charset="0"/>
                <a:cs typeface="Arial" panose="020B0604020202020204" pitchFamily="34" charset="0"/>
              </a:rPr>
              <a:t>Staff Liaison: Jim Wilson</a:t>
            </a:r>
          </a:p>
        </p:txBody>
      </p:sp>
      <p:sp>
        <p:nvSpPr>
          <p:cNvPr id="5" name="TextBox 4">
            <a:extLst>
              <a:ext uri="{FF2B5EF4-FFF2-40B4-BE49-F238E27FC236}">
                <a16:creationId xmlns:a16="http://schemas.microsoft.com/office/drawing/2014/main" id="{4C8CA8D5-3C05-E40B-DD08-85549D742BB1}"/>
              </a:ext>
            </a:extLst>
          </p:cNvPr>
          <p:cNvSpPr txBox="1"/>
          <p:nvPr/>
        </p:nvSpPr>
        <p:spPr>
          <a:xfrm>
            <a:off x="8561422" y="5730408"/>
            <a:ext cx="1919115" cy="369332"/>
          </a:xfrm>
          <a:prstGeom prst="rect">
            <a:avLst/>
          </a:prstGeom>
          <a:noFill/>
        </p:spPr>
        <p:txBody>
          <a:bodyPr wrap="none" rtlCol="0">
            <a:spAutoFit/>
          </a:bodyPr>
          <a:lstStyle/>
          <a:p>
            <a:r>
              <a:rPr lang="en-US" dirty="0"/>
              <a:t>As of: 06 FEB 2026</a:t>
            </a:r>
          </a:p>
        </p:txBody>
      </p:sp>
      <p:pic>
        <p:nvPicPr>
          <p:cNvPr id="9" name="Picture 8">
            <a:extLst>
              <a:ext uri="{FF2B5EF4-FFF2-40B4-BE49-F238E27FC236}">
                <a16:creationId xmlns:a16="http://schemas.microsoft.com/office/drawing/2014/main" id="{C0579271-FE1C-1D91-875A-DDA3B03DC24F}"/>
              </a:ext>
            </a:extLst>
          </p:cNvPr>
          <p:cNvPicPr>
            <a:picLocks noChangeAspect="1"/>
          </p:cNvPicPr>
          <p:nvPr/>
        </p:nvPicPr>
        <p:blipFill>
          <a:blip r:embed="rId3"/>
          <a:stretch>
            <a:fillRect/>
          </a:stretch>
        </p:blipFill>
        <p:spPr>
          <a:xfrm>
            <a:off x="8428840" y="3429000"/>
            <a:ext cx="2229161" cy="2105319"/>
          </a:xfrm>
          <a:prstGeom prst="rect">
            <a:avLst/>
          </a:prstGeom>
        </p:spPr>
      </p:pic>
    </p:spTree>
    <p:extLst>
      <p:ext uri="{BB962C8B-B14F-4D97-AF65-F5344CB8AC3E}">
        <p14:creationId xmlns:p14="http://schemas.microsoft.com/office/powerpoint/2010/main" val="3278029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266694-2BD8-E887-DFEF-18F2E7705C1B}"/>
              </a:ext>
            </a:extLst>
          </p:cNvPr>
          <p:cNvSpPr>
            <a:spLocks noGrp="1"/>
          </p:cNvSpPr>
          <p:nvPr>
            <p:ph type="title"/>
          </p:nvPr>
        </p:nvSpPr>
        <p:spPr>
          <a:xfrm>
            <a:off x="430329" y="610403"/>
            <a:ext cx="10507745" cy="6587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b="1" dirty="0">
                <a:solidFill>
                  <a:srgbClr val="306CB0"/>
                </a:solidFill>
                <a:latin typeface="+mj-lt"/>
                <a:ea typeface="+mj-ea"/>
                <a:cs typeface="+mj-cs"/>
              </a:rPr>
              <a:t>ADAPT past, present, and future</a:t>
            </a:r>
          </a:p>
        </p:txBody>
      </p:sp>
      <p:cxnSp>
        <p:nvCxnSpPr>
          <p:cNvPr id="8" name="Straight Connector 7">
            <a:extLst>
              <a:ext uri="{FF2B5EF4-FFF2-40B4-BE49-F238E27FC236}">
                <a16:creationId xmlns:a16="http://schemas.microsoft.com/office/drawing/2014/main" id="{A43A8D8D-4D41-EBC2-3E32-4EE12462C8AB}"/>
              </a:ext>
            </a:extLst>
          </p:cNvPr>
          <p:cNvCxnSpPr>
            <a:cxnSpLocks/>
          </p:cNvCxnSpPr>
          <p:nvPr/>
        </p:nvCxnSpPr>
        <p:spPr>
          <a:xfrm>
            <a:off x="2592063" y="2739235"/>
            <a:ext cx="1489436" cy="0"/>
          </a:xfrm>
          <a:prstGeom prst="line">
            <a:avLst/>
          </a:prstGeom>
          <a:noFill/>
          <a:ln w="25400" cap="flat">
            <a:solidFill>
              <a:srgbClr val="0167AC"/>
            </a:solidFill>
            <a:prstDash val="solid"/>
            <a:bevel/>
            <a:tailEnd type="oval" w="lg" len="lg"/>
          </a:ln>
          <a:effectLst/>
          <a:sp3d/>
        </p:spPr>
        <p:style>
          <a:lnRef idx="0">
            <a:scrgbClr r="0" g="0" b="0"/>
          </a:lnRef>
          <a:fillRef idx="0">
            <a:scrgbClr r="0" g="0" b="0"/>
          </a:fillRef>
          <a:effectRef idx="0">
            <a:scrgbClr r="0" g="0" b="0"/>
          </a:effectRef>
          <a:fontRef idx="none"/>
        </p:style>
      </p:cxnSp>
      <p:cxnSp>
        <p:nvCxnSpPr>
          <p:cNvPr id="9" name="Straight Connector 8">
            <a:extLst>
              <a:ext uri="{FF2B5EF4-FFF2-40B4-BE49-F238E27FC236}">
                <a16:creationId xmlns:a16="http://schemas.microsoft.com/office/drawing/2014/main" id="{77DCA49F-DA02-F7BE-FC51-352C0CE079B6}"/>
              </a:ext>
            </a:extLst>
          </p:cNvPr>
          <p:cNvCxnSpPr>
            <a:cxnSpLocks/>
          </p:cNvCxnSpPr>
          <p:nvPr/>
        </p:nvCxnSpPr>
        <p:spPr>
          <a:xfrm>
            <a:off x="986881" y="2739235"/>
            <a:ext cx="1489436" cy="0"/>
          </a:xfrm>
          <a:prstGeom prst="line">
            <a:avLst/>
          </a:prstGeom>
          <a:noFill/>
          <a:ln w="25400" cap="flat">
            <a:solidFill>
              <a:srgbClr val="0167AC"/>
            </a:solidFill>
            <a:prstDash val="solid"/>
            <a:bevel/>
            <a:headEnd type="oval" w="lg" len="lg"/>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AD51BD04-6DB5-0B54-0B6D-926CA74EEEA4}"/>
              </a:ext>
            </a:extLst>
          </p:cNvPr>
          <p:cNvSpPr txBox="1"/>
          <p:nvPr/>
        </p:nvSpPr>
        <p:spPr>
          <a:xfrm>
            <a:off x="3533100" y="2977478"/>
            <a:ext cx="1295399"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rgbClr val="000000"/>
                </a:solidFill>
                <a:effectLst/>
                <a:uFillTx/>
                <a:latin typeface="Calibri"/>
                <a:ea typeface="Calibri"/>
                <a:cs typeface="Calibri"/>
                <a:sym typeface="Calibri"/>
              </a:rPr>
              <a:t>Begin ADAPT </a:t>
            </a:r>
            <a:r>
              <a:rPr lang="en-US" sz="1600" dirty="0"/>
              <a:t>Standard </a:t>
            </a:r>
            <a:r>
              <a:rPr kumimoji="0" lang="en-US" sz="1600" b="0" i="0" u="none" strike="noStrike" cap="none" spc="0" normalizeH="0" baseline="0" dirty="0">
                <a:ln>
                  <a:noFill/>
                </a:ln>
                <a:solidFill>
                  <a:srgbClr val="000000"/>
                </a:solidFill>
                <a:effectLst/>
                <a:uFillTx/>
                <a:latin typeface="Calibri"/>
                <a:ea typeface="Calibri"/>
                <a:cs typeface="Calibri"/>
                <a:sym typeface="Calibri"/>
              </a:rPr>
              <a:t>development</a:t>
            </a:r>
          </a:p>
        </p:txBody>
      </p:sp>
      <p:sp>
        <p:nvSpPr>
          <p:cNvPr id="11" name="TextBox 10">
            <a:extLst>
              <a:ext uri="{FF2B5EF4-FFF2-40B4-BE49-F238E27FC236}">
                <a16:creationId xmlns:a16="http://schemas.microsoft.com/office/drawing/2014/main" id="{D25445EC-70AD-97E1-0432-B62E468DBFFB}"/>
              </a:ext>
            </a:extLst>
          </p:cNvPr>
          <p:cNvSpPr txBox="1"/>
          <p:nvPr/>
        </p:nvSpPr>
        <p:spPr>
          <a:xfrm>
            <a:off x="619603" y="2193548"/>
            <a:ext cx="734555"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Calibri"/>
                <a:ea typeface="Calibri"/>
                <a:cs typeface="Calibri"/>
                <a:sym typeface="Calibri"/>
              </a:rPr>
              <a:t>2014</a:t>
            </a:r>
          </a:p>
        </p:txBody>
      </p:sp>
      <p:sp>
        <p:nvSpPr>
          <p:cNvPr id="12" name="TextBox 11">
            <a:extLst>
              <a:ext uri="{FF2B5EF4-FFF2-40B4-BE49-F238E27FC236}">
                <a16:creationId xmlns:a16="http://schemas.microsoft.com/office/drawing/2014/main" id="{7F29F083-D2F2-62BE-5CED-896700D8C64F}"/>
              </a:ext>
            </a:extLst>
          </p:cNvPr>
          <p:cNvSpPr txBox="1"/>
          <p:nvPr/>
        </p:nvSpPr>
        <p:spPr>
          <a:xfrm>
            <a:off x="2390092" y="2559361"/>
            <a:ext cx="29523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167AC"/>
                </a:solidFill>
                <a:effectLst/>
                <a:uFillTx/>
                <a:latin typeface="Calibri"/>
                <a:ea typeface="Calibri"/>
                <a:cs typeface="Calibri"/>
                <a:sym typeface="Calibri"/>
              </a:rPr>
              <a:t>//</a:t>
            </a:r>
          </a:p>
        </p:txBody>
      </p:sp>
      <p:sp>
        <p:nvSpPr>
          <p:cNvPr id="13" name="TextBox 12">
            <a:extLst>
              <a:ext uri="{FF2B5EF4-FFF2-40B4-BE49-F238E27FC236}">
                <a16:creationId xmlns:a16="http://schemas.microsoft.com/office/drawing/2014/main" id="{CA9F5096-1420-6D52-3F06-BEC3B6FC3974}"/>
              </a:ext>
            </a:extLst>
          </p:cNvPr>
          <p:cNvSpPr txBox="1"/>
          <p:nvPr/>
        </p:nvSpPr>
        <p:spPr>
          <a:xfrm>
            <a:off x="3533100" y="2193548"/>
            <a:ext cx="978142"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Calibri"/>
                <a:ea typeface="Calibri"/>
                <a:cs typeface="Calibri"/>
                <a:sym typeface="Calibri"/>
              </a:rPr>
              <a:t>2022-05</a:t>
            </a:r>
          </a:p>
        </p:txBody>
      </p:sp>
      <p:sp>
        <p:nvSpPr>
          <p:cNvPr id="14" name="TextBox 13">
            <a:extLst>
              <a:ext uri="{FF2B5EF4-FFF2-40B4-BE49-F238E27FC236}">
                <a16:creationId xmlns:a16="http://schemas.microsoft.com/office/drawing/2014/main" id="{72D2B593-134C-F5DD-D5BA-6EE02D1AE0A2}"/>
              </a:ext>
            </a:extLst>
          </p:cNvPr>
          <p:cNvSpPr txBox="1"/>
          <p:nvPr/>
        </p:nvSpPr>
        <p:spPr>
          <a:xfrm>
            <a:off x="619603" y="3084567"/>
            <a:ext cx="1836015"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rgbClr val="000000"/>
                </a:solidFill>
                <a:effectLst/>
                <a:uFillTx/>
                <a:latin typeface="Calibri"/>
                <a:ea typeface="Calibri"/>
                <a:cs typeface="Calibri"/>
                <a:sym typeface="Calibri"/>
              </a:rPr>
              <a:t>Begin ADAPT framework and plugin development</a:t>
            </a:r>
          </a:p>
        </p:txBody>
      </p:sp>
      <p:cxnSp>
        <p:nvCxnSpPr>
          <p:cNvPr id="15" name="Straight Connector 14">
            <a:extLst>
              <a:ext uri="{FF2B5EF4-FFF2-40B4-BE49-F238E27FC236}">
                <a16:creationId xmlns:a16="http://schemas.microsoft.com/office/drawing/2014/main" id="{B77F689A-D97D-ED1C-3BE3-C159375B7161}"/>
              </a:ext>
            </a:extLst>
          </p:cNvPr>
          <p:cNvCxnSpPr>
            <a:cxnSpLocks/>
          </p:cNvCxnSpPr>
          <p:nvPr/>
        </p:nvCxnSpPr>
        <p:spPr>
          <a:xfrm>
            <a:off x="4081499" y="2739235"/>
            <a:ext cx="1489436" cy="0"/>
          </a:xfrm>
          <a:prstGeom prst="line">
            <a:avLst/>
          </a:prstGeom>
          <a:noFill/>
          <a:ln w="25400" cap="flat">
            <a:solidFill>
              <a:srgbClr val="0167AC"/>
            </a:solidFill>
            <a:prstDash val="solid"/>
            <a:bevel/>
            <a:tailEnd type="none" w="lg" len="lg"/>
          </a:ln>
          <a:effectLst/>
          <a:sp3d/>
        </p:spPr>
        <p:style>
          <a:lnRef idx="0">
            <a:scrgbClr r="0" g="0" b="0"/>
          </a:lnRef>
          <a:fillRef idx="0">
            <a:scrgbClr r="0" g="0" b="0"/>
          </a:fillRef>
          <a:effectRef idx="0">
            <a:scrgbClr r="0" g="0" b="0"/>
          </a:effectRef>
          <a:fontRef idx="none"/>
        </p:style>
      </p:cxnSp>
      <p:cxnSp>
        <p:nvCxnSpPr>
          <p:cNvPr id="18" name="Straight Connector 17">
            <a:extLst>
              <a:ext uri="{FF2B5EF4-FFF2-40B4-BE49-F238E27FC236}">
                <a16:creationId xmlns:a16="http://schemas.microsoft.com/office/drawing/2014/main" id="{C7161144-52A9-9DE3-7046-DB71B8549A1E}"/>
              </a:ext>
            </a:extLst>
          </p:cNvPr>
          <p:cNvCxnSpPr>
            <a:cxnSpLocks/>
          </p:cNvCxnSpPr>
          <p:nvPr/>
        </p:nvCxnSpPr>
        <p:spPr>
          <a:xfrm>
            <a:off x="3971384" y="2739235"/>
            <a:ext cx="1489436" cy="0"/>
          </a:xfrm>
          <a:prstGeom prst="line">
            <a:avLst/>
          </a:prstGeom>
          <a:noFill/>
          <a:ln w="25400" cap="flat">
            <a:solidFill>
              <a:srgbClr val="0167AC"/>
            </a:solidFill>
            <a:prstDash val="solid"/>
            <a:bevel/>
            <a:tailEnd type="oval" w="lg" len="lg"/>
          </a:ln>
          <a:effectLst/>
          <a:sp3d/>
        </p:spPr>
        <p:style>
          <a:lnRef idx="0">
            <a:scrgbClr r="0" g="0" b="0"/>
          </a:lnRef>
          <a:fillRef idx="0">
            <a:scrgbClr r="0" g="0" b="0"/>
          </a:fillRef>
          <a:effectRef idx="0">
            <a:scrgbClr r="0" g="0" b="0"/>
          </a:effectRef>
          <a:fontRef idx="none"/>
        </p:style>
      </p:cxnSp>
      <p:sp>
        <p:nvSpPr>
          <p:cNvPr id="19" name="TextBox 18">
            <a:extLst>
              <a:ext uri="{FF2B5EF4-FFF2-40B4-BE49-F238E27FC236}">
                <a16:creationId xmlns:a16="http://schemas.microsoft.com/office/drawing/2014/main" id="{512022F4-D385-DE71-4B1A-2727CAB9133B}"/>
              </a:ext>
            </a:extLst>
          </p:cNvPr>
          <p:cNvSpPr txBox="1"/>
          <p:nvPr/>
        </p:nvSpPr>
        <p:spPr>
          <a:xfrm>
            <a:off x="5036503" y="2977478"/>
            <a:ext cx="1295399" cy="10772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rgbClr val="000000"/>
                </a:solidFill>
                <a:effectLst/>
                <a:uFillTx/>
                <a:latin typeface="Calibri"/>
                <a:ea typeface="Calibri"/>
                <a:cs typeface="Calibri"/>
                <a:sym typeface="Calibri"/>
              </a:rPr>
              <a:t>Kick off ADAPT Serialization WG</a:t>
            </a:r>
          </a:p>
        </p:txBody>
      </p:sp>
      <p:sp>
        <p:nvSpPr>
          <p:cNvPr id="20" name="TextBox 19">
            <a:extLst>
              <a:ext uri="{FF2B5EF4-FFF2-40B4-BE49-F238E27FC236}">
                <a16:creationId xmlns:a16="http://schemas.microsoft.com/office/drawing/2014/main" id="{E2E592A1-DBC9-2612-2966-99117002496A}"/>
              </a:ext>
            </a:extLst>
          </p:cNvPr>
          <p:cNvSpPr txBox="1"/>
          <p:nvPr/>
        </p:nvSpPr>
        <p:spPr>
          <a:xfrm>
            <a:off x="5036503" y="2182875"/>
            <a:ext cx="978142"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Calibri"/>
                <a:ea typeface="Calibri"/>
                <a:cs typeface="Calibri"/>
                <a:sym typeface="Calibri"/>
              </a:rPr>
              <a:t>2022-11</a:t>
            </a:r>
          </a:p>
        </p:txBody>
      </p:sp>
      <p:cxnSp>
        <p:nvCxnSpPr>
          <p:cNvPr id="21" name="Straight Connector 20">
            <a:extLst>
              <a:ext uri="{FF2B5EF4-FFF2-40B4-BE49-F238E27FC236}">
                <a16:creationId xmlns:a16="http://schemas.microsoft.com/office/drawing/2014/main" id="{ED198163-9EB1-3FDD-D22C-222175FFA585}"/>
              </a:ext>
            </a:extLst>
          </p:cNvPr>
          <p:cNvCxnSpPr>
            <a:cxnSpLocks/>
          </p:cNvCxnSpPr>
          <p:nvPr/>
        </p:nvCxnSpPr>
        <p:spPr>
          <a:xfrm>
            <a:off x="5458538" y="2739235"/>
            <a:ext cx="1489436" cy="0"/>
          </a:xfrm>
          <a:prstGeom prst="line">
            <a:avLst/>
          </a:prstGeom>
          <a:noFill/>
          <a:ln w="25400" cap="flat">
            <a:solidFill>
              <a:srgbClr val="0167AC"/>
            </a:solidFill>
            <a:prstDash val="solid"/>
            <a:bevel/>
            <a:tailEnd type="oval" w="lg" len="lg"/>
          </a:ln>
          <a:effectLst/>
          <a:sp3d/>
        </p:spPr>
        <p:style>
          <a:lnRef idx="0">
            <a:scrgbClr r="0" g="0" b="0"/>
          </a:lnRef>
          <a:fillRef idx="0">
            <a:scrgbClr r="0" g="0" b="0"/>
          </a:fillRef>
          <a:effectRef idx="0">
            <a:scrgbClr r="0" g="0" b="0"/>
          </a:effectRef>
          <a:fontRef idx="none"/>
        </p:style>
      </p:cxnSp>
      <p:sp>
        <p:nvSpPr>
          <p:cNvPr id="25" name="TextBox 24">
            <a:extLst>
              <a:ext uri="{FF2B5EF4-FFF2-40B4-BE49-F238E27FC236}">
                <a16:creationId xmlns:a16="http://schemas.microsoft.com/office/drawing/2014/main" id="{55651D8D-38E7-FE9B-BB1E-D94D216DA29D}"/>
              </a:ext>
            </a:extLst>
          </p:cNvPr>
          <p:cNvSpPr txBox="1"/>
          <p:nvPr/>
        </p:nvSpPr>
        <p:spPr>
          <a:xfrm>
            <a:off x="6284639" y="2977478"/>
            <a:ext cx="1519114" cy="584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1" i="0" u="none" strike="noStrike" cap="none" spc="0" normalizeH="0" baseline="0" dirty="0">
                <a:ln>
                  <a:noFill/>
                </a:ln>
                <a:solidFill>
                  <a:srgbClr val="000000"/>
                </a:solidFill>
                <a:effectLst/>
                <a:uFillTx/>
                <a:latin typeface="Calibri"/>
                <a:ea typeface="Calibri"/>
                <a:cs typeface="Calibri"/>
                <a:sym typeface="Calibri"/>
              </a:rPr>
              <a:t>Released ADAPT Standard v1</a:t>
            </a:r>
          </a:p>
        </p:txBody>
      </p:sp>
      <p:sp>
        <p:nvSpPr>
          <p:cNvPr id="26" name="TextBox 25">
            <a:extLst>
              <a:ext uri="{FF2B5EF4-FFF2-40B4-BE49-F238E27FC236}">
                <a16:creationId xmlns:a16="http://schemas.microsoft.com/office/drawing/2014/main" id="{D9126D11-69B9-621E-D03F-068BA26132A1}"/>
              </a:ext>
            </a:extLst>
          </p:cNvPr>
          <p:cNvSpPr txBox="1"/>
          <p:nvPr/>
        </p:nvSpPr>
        <p:spPr>
          <a:xfrm>
            <a:off x="6465549" y="2182361"/>
            <a:ext cx="978142"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Calibri"/>
                <a:ea typeface="Calibri"/>
                <a:cs typeface="Calibri"/>
                <a:sym typeface="Calibri"/>
              </a:rPr>
              <a:t>2024-6</a:t>
            </a:r>
          </a:p>
        </p:txBody>
      </p:sp>
      <p:sp>
        <p:nvSpPr>
          <p:cNvPr id="28" name="Rounded Rectangle 27">
            <a:extLst>
              <a:ext uri="{FF2B5EF4-FFF2-40B4-BE49-F238E27FC236}">
                <a16:creationId xmlns:a16="http://schemas.microsoft.com/office/drawing/2014/main" id="{379A5418-296E-6D2C-4DAE-1EBD12422D1F}"/>
              </a:ext>
            </a:extLst>
          </p:cNvPr>
          <p:cNvSpPr/>
          <p:nvPr/>
        </p:nvSpPr>
        <p:spPr>
          <a:xfrm>
            <a:off x="596945" y="4118765"/>
            <a:ext cx="6676244" cy="2179320"/>
          </a:xfrm>
          <a:prstGeom prst="roundRect">
            <a:avLst/>
          </a:prstGeom>
          <a:solidFill>
            <a:schemeClr val="bg1">
              <a:lumMod val="95000"/>
            </a:schemeClr>
          </a:solidFill>
          <a:ln w="25400" cap="flat">
            <a:solidFill>
              <a:schemeClr val="bg1">
                <a:lumMod val="50000"/>
              </a:schemeClr>
            </a:solidFill>
            <a:prstDash val="solid"/>
            <a:bevel/>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40" tIns="91440" rIns="91440" bIns="91440"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b="1" i="0" strike="noStrike" cap="none" spc="0" normalizeH="0" baseline="0" dirty="0">
                <a:ln>
                  <a:noFill/>
                </a:ln>
                <a:solidFill>
                  <a:srgbClr val="000000"/>
                </a:solidFill>
                <a:effectLst/>
                <a:uFillTx/>
                <a:latin typeface="Calibri"/>
                <a:ea typeface="Calibri"/>
                <a:cs typeface="Calibri"/>
                <a:sym typeface="Calibri"/>
              </a:rPr>
              <a:t>*ADAPT Future</a:t>
            </a:r>
          </a:p>
          <a:p>
            <a:pPr marL="0" marR="0" indent="0" algn="l" defTabSz="914400" rtl="0" fontAlgn="auto" latinLnBrk="0" hangingPunct="0">
              <a:lnSpc>
                <a:spcPct val="100000"/>
              </a:lnSpc>
              <a:spcBef>
                <a:spcPts val="0"/>
              </a:spcBef>
              <a:spcAft>
                <a:spcPts val="0"/>
              </a:spcAft>
              <a:buClrTx/>
              <a:buSzTx/>
              <a:buFontTx/>
              <a:buNone/>
              <a:tabLst/>
            </a:pPr>
            <a:endParaRPr lang="en-US" sz="1600"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sz="1600" dirty="0"/>
              <a:t>ADAPT Standards development and maintenance</a:t>
            </a:r>
            <a:endParaRPr kumimoji="0" lang="en-US" sz="1600" b="0" i="0" strike="noStrike" cap="none" spc="0" normalizeH="0" baseline="0" dirty="0">
              <a:ln>
                <a:noFill/>
              </a:ln>
              <a:solidFill>
                <a:srgbClr val="000000"/>
              </a:solidFill>
              <a:effectLst/>
              <a:uFillTx/>
              <a:latin typeface="Calibri"/>
              <a:ea typeface="Calibri"/>
              <a:cs typeface="Calibri"/>
              <a:sym typeface="Calibri"/>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600" b="0" i="0" strike="noStrike" cap="none" spc="0" normalizeH="0" baseline="0" dirty="0">
                <a:ln>
                  <a:noFill/>
                </a:ln>
                <a:solidFill>
                  <a:srgbClr val="000000"/>
                </a:solidFill>
                <a:effectLst/>
                <a:uFillTx/>
                <a:latin typeface="Calibri"/>
                <a:ea typeface="Calibri"/>
                <a:cs typeface="Calibri"/>
                <a:sym typeface="Calibri"/>
              </a:rPr>
              <a:t>ADAPT Framework and plugin development and maintenance</a:t>
            </a:r>
            <a:endParaRPr lang="en-US" sz="1600"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600" b="0" i="0" strike="noStrike" cap="none" spc="0" normalizeH="0" baseline="0" dirty="0">
                <a:ln>
                  <a:noFill/>
                </a:ln>
                <a:solidFill>
                  <a:srgbClr val="000000"/>
                </a:solidFill>
                <a:effectLst/>
                <a:uFillTx/>
                <a:latin typeface="Calibri"/>
                <a:ea typeface="Calibri"/>
                <a:cs typeface="Calibri"/>
                <a:sym typeface="Calibri"/>
              </a:rPr>
              <a:t>Explore seamless interoperability among ADAPT Data Model, ADAPT Plugins, and ADAPT Standard</a:t>
            </a:r>
            <a:endParaRPr lang="en-US" sz="1600"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600" b="0" i="0" strike="noStrike" cap="none" spc="0" normalizeH="0" baseline="0" dirty="0">
                <a:ln>
                  <a:noFill/>
                </a:ln>
                <a:solidFill>
                  <a:srgbClr val="000000"/>
                </a:solidFill>
                <a:effectLst/>
                <a:uFillTx/>
                <a:latin typeface="Calibri"/>
                <a:ea typeface="Calibri"/>
                <a:cs typeface="Calibri"/>
                <a:sym typeface="Calibri"/>
              </a:rPr>
              <a:t>Consider process for ADAPT Standard → ISO Standard</a:t>
            </a:r>
          </a:p>
        </p:txBody>
      </p:sp>
      <p:cxnSp>
        <p:nvCxnSpPr>
          <p:cNvPr id="3" name="Straight Connector 2">
            <a:extLst>
              <a:ext uri="{FF2B5EF4-FFF2-40B4-BE49-F238E27FC236}">
                <a16:creationId xmlns:a16="http://schemas.microsoft.com/office/drawing/2014/main" id="{336F8F60-F7D9-B32E-6640-D2ED5AA36E4E}"/>
              </a:ext>
            </a:extLst>
          </p:cNvPr>
          <p:cNvCxnSpPr>
            <a:cxnSpLocks/>
          </p:cNvCxnSpPr>
          <p:nvPr/>
        </p:nvCxnSpPr>
        <p:spPr>
          <a:xfrm>
            <a:off x="6947974" y="2739235"/>
            <a:ext cx="1489436" cy="0"/>
          </a:xfrm>
          <a:prstGeom prst="line">
            <a:avLst/>
          </a:prstGeom>
          <a:noFill/>
          <a:ln w="25400" cap="flat">
            <a:solidFill>
              <a:srgbClr val="0167AC"/>
            </a:solidFill>
            <a:prstDash val="solid"/>
            <a:bevel/>
            <a:tailEnd type="oval" w="lg" len="lg"/>
          </a:ln>
          <a:effectLst/>
          <a:sp3d/>
        </p:spPr>
        <p:style>
          <a:lnRef idx="0">
            <a:scrgbClr r="0" g="0" b="0"/>
          </a:lnRef>
          <a:fillRef idx="0">
            <a:scrgbClr r="0" g="0" b="0"/>
          </a:fillRef>
          <a:effectRef idx="0">
            <a:scrgbClr r="0" g="0" b="0"/>
          </a:effectRef>
          <a:fontRef idx="none"/>
        </p:style>
      </p:cxnSp>
      <p:cxnSp>
        <p:nvCxnSpPr>
          <p:cNvPr id="4" name="Straight Connector 3">
            <a:extLst>
              <a:ext uri="{FF2B5EF4-FFF2-40B4-BE49-F238E27FC236}">
                <a16:creationId xmlns:a16="http://schemas.microsoft.com/office/drawing/2014/main" id="{57AAF8C3-BC1F-3C49-43FF-B52724616D1B}"/>
              </a:ext>
            </a:extLst>
          </p:cNvPr>
          <p:cNvCxnSpPr>
            <a:cxnSpLocks/>
          </p:cNvCxnSpPr>
          <p:nvPr/>
        </p:nvCxnSpPr>
        <p:spPr>
          <a:xfrm>
            <a:off x="9925389" y="2744005"/>
            <a:ext cx="1283877" cy="0"/>
          </a:xfrm>
          <a:prstGeom prst="line">
            <a:avLst/>
          </a:prstGeom>
          <a:noFill/>
          <a:ln w="25400" cap="flat">
            <a:solidFill>
              <a:srgbClr val="0167AC"/>
            </a:solidFill>
            <a:prstDash val="solid"/>
            <a:bevel/>
            <a:tailEnd type="triangle" w="lg" len="lg"/>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D151CE71-4A60-4A0F-B1E7-3338B8B82166}"/>
              </a:ext>
            </a:extLst>
          </p:cNvPr>
          <p:cNvCxnSpPr>
            <a:cxnSpLocks/>
          </p:cNvCxnSpPr>
          <p:nvPr/>
        </p:nvCxnSpPr>
        <p:spPr>
          <a:xfrm>
            <a:off x="8462710" y="2739235"/>
            <a:ext cx="1489436" cy="0"/>
          </a:xfrm>
          <a:prstGeom prst="line">
            <a:avLst/>
          </a:prstGeom>
          <a:noFill/>
          <a:ln w="25400" cap="flat">
            <a:solidFill>
              <a:srgbClr val="0167AC"/>
            </a:solidFill>
            <a:prstDash val="solid"/>
            <a:bevel/>
            <a:tailEnd type="oval" w="lg" len="lg"/>
          </a:ln>
          <a:effectLst/>
          <a:sp3d/>
        </p:spPr>
        <p:style>
          <a:lnRef idx="0">
            <a:scrgbClr r="0" g="0" b="0"/>
          </a:lnRef>
          <a:fillRef idx="0">
            <a:scrgbClr r="0" g="0" b="0"/>
          </a:fillRef>
          <a:effectRef idx="0">
            <a:scrgbClr r="0" g="0" b="0"/>
          </a:effectRef>
          <a:fontRef idx="none"/>
        </p:style>
      </p:cxnSp>
      <p:sp>
        <p:nvSpPr>
          <p:cNvPr id="24" name="TextBox 23">
            <a:extLst>
              <a:ext uri="{FF2B5EF4-FFF2-40B4-BE49-F238E27FC236}">
                <a16:creationId xmlns:a16="http://schemas.microsoft.com/office/drawing/2014/main" id="{5D070071-437F-AD3E-460A-44D0C2520621}"/>
              </a:ext>
            </a:extLst>
          </p:cNvPr>
          <p:cNvSpPr txBox="1"/>
          <p:nvPr/>
        </p:nvSpPr>
        <p:spPr>
          <a:xfrm>
            <a:off x="7925485" y="2165765"/>
            <a:ext cx="978142"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Calibri"/>
                <a:ea typeface="Calibri"/>
                <a:cs typeface="Calibri"/>
                <a:sym typeface="Calibri"/>
              </a:rPr>
              <a:t>2025-1</a:t>
            </a:r>
          </a:p>
        </p:txBody>
      </p:sp>
      <p:sp>
        <p:nvSpPr>
          <p:cNvPr id="27" name="TextBox 26">
            <a:extLst>
              <a:ext uri="{FF2B5EF4-FFF2-40B4-BE49-F238E27FC236}">
                <a16:creationId xmlns:a16="http://schemas.microsoft.com/office/drawing/2014/main" id="{FFBACA27-2447-A2C8-5566-1E7C002DCF7F}"/>
              </a:ext>
            </a:extLst>
          </p:cNvPr>
          <p:cNvSpPr txBox="1"/>
          <p:nvPr/>
        </p:nvSpPr>
        <p:spPr>
          <a:xfrm>
            <a:off x="7803753" y="2977478"/>
            <a:ext cx="1519114" cy="584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rgbClr val="000000"/>
                </a:solidFill>
                <a:effectLst/>
                <a:uFillTx/>
                <a:latin typeface="Calibri"/>
                <a:ea typeface="Calibri"/>
                <a:cs typeface="Calibri"/>
                <a:sym typeface="Calibri"/>
              </a:rPr>
              <a:t>Released ADAPT Standard Plugin</a:t>
            </a:r>
          </a:p>
        </p:txBody>
      </p:sp>
      <p:sp>
        <p:nvSpPr>
          <p:cNvPr id="30" name="TextBox 29">
            <a:extLst>
              <a:ext uri="{FF2B5EF4-FFF2-40B4-BE49-F238E27FC236}">
                <a16:creationId xmlns:a16="http://schemas.microsoft.com/office/drawing/2014/main" id="{713E1224-FD34-9514-6E3C-0CAA5580EC96}"/>
              </a:ext>
            </a:extLst>
          </p:cNvPr>
          <p:cNvSpPr txBox="1"/>
          <p:nvPr/>
        </p:nvSpPr>
        <p:spPr>
          <a:xfrm>
            <a:off x="9533080" y="2165765"/>
            <a:ext cx="978142"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Calibri"/>
                <a:ea typeface="Calibri"/>
                <a:cs typeface="Calibri"/>
                <a:sym typeface="Calibri"/>
              </a:rPr>
              <a:t>2025+</a:t>
            </a:r>
          </a:p>
        </p:txBody>
      </p:sp>
      <p:sp>
        <p:nvSpPr>
          <p:cNvPr id="31" name="TextBox 30">
            <a:extLst>
              <a:ext uri="{FF2B5EF4-FFF2-40B4-BE49-F238E27FC236}">
                <a16:creationId xmlns:a16="http://schemas.microsoft.com/office/drawing/2014/main" id="{65C6D032-3F4E-EC74-BB9A-F24D17309D4E}"/>
              </a:ext>
            </a:extLst>
          </p:cNvPr>
          <p:cNvSpPr txBox="1"/>
          <p:nvPr/>
        </p:nvSpPr>
        <p:spPr>
          <a:xfrm>
            <a:off x="9411348" y="2977478"/>
            <a:ext cx="1519114"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rgbClr val="000000"/>
                </a:solidFill>
                <a:effectLst/>
                <a:uFillTx/>
                <a:latin typeface="Calibri"/>
                <a:ea typeface="Calibri"/>
                <a:cs typeface="Calibri"/>
                <a:sym typeface="Calibri"/>
              </a:rPr>
              <a:t>ADAPT Future</a:t>
            </a:r>
            <a:r>
              <a:rPr kumimoji="0" lang="en-US" sz="1600" b="0" i="0" u="none" strike="noStrike" cap="none" spc="0" normalizeH="0" dirty="0">
                <a:ln>
                  <a:noFill/>
                </a:ln>
                <a:solidFill>
                  <a:srgbClr val="000000"/>
                </a:solidFill>
                <a:effectLst/>
                <a:uFillTx/>
                <a:latin typeface="Calibri"/>
                <a:ea typeface="Calibri"/>
                <a:cs typeface="Calibri"/>
                <a:sym typeface="Calibri"/>
              </a:rPr>
              <a:t> Support and Enhancements</a:t>
            </a:r>
            <a:r>
              <a:rPr kumimoji="0" lang="en-US" sz="1600" b="0" i="0" u="none" strike="noStrike" cap="none" spc="0" normalizeH="0" baseline="0" dirty="0">
                <a:ln>
                  <a:noFill/>
                </a:ln>
                <a:solidFill>
                  <a:srgbClr val="000000"/>
                </a:solidFill>
                <a:effectLst/>
                <a:uFillTx/>
                <a:latin typeface="Calibri"/>
                <a:ea typeface="Calibri"/>
                <a:cs typeface="Calibri"/>
                <a:sym typeface="Calibri"/>
              </a:rPr>
              <a:t>*</a:t>
            </a:r>
          </a:p>
        </p:txBody>
      </p:sp>
    </p:spTree>
    <p:extLst>
      <p:ext uri="{BB962C8B-B14F-4D97-AF65-F5344CB8AC3E}">
        <p14:creationId xmlns:p14="http://schemas.microsoft.com/office/powerpoint/2010/main" val="2013750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up)">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left)">
                                      <p:cBhvr>
                                        <p:cTn id="20" dur="10"/>
                                        <p:tgtEl>
                                          <p:spTgt spid="12"/>
                                        </p:tgtEl>
                                      </p:cBhvr>
                                    </p:animEffect>
                                  </p:childTnLst>
                                </p:cTn>
                              </p:par>
                            </p:childTnLst>
                          </p:cTn>
                        </p:par>
                        <p:par>
                          <p:cTn id="21" fill="hold">
                            <p:stCondLst>
                              <p:cond delay="510"/>
                            </p:stCondLst>
                            <p:childTnLst>
                              <p:par>
                                <p:cTn id="22" presetID="22" presetClass="entr" presetSubtype="8"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childTnLst>
                          </p:cTn>
                        </p:par>
                        <p:par>
                          <p:cTn id="25" fill="hold">
                            <p:stCondLst>
                              <p:cond delay="1010"/>
                            </p:stCondLst>
                            <p:childTnLst>
                              <p:par>
                                <p:cTn id="26" presetID="22" presetClass="entr" presetSubtype="8"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left)">
                                      <p:cBhvr>
                                        <p:cTn id="28" dur="500"/>
                                        <p:tgtEl>
                                          <p:spTgt spid="13"/>
                                        </p:tgtEl>
                                      </p:cBhvr>
                                    </p:animEffect>
                                  </p:childTnLst>
                                </p:cTn>
                              </p:par>
                            </p:childTnLst>
                          </p:cTn>
                        </p:par>
                        <p:par>
                          <p:cTn id="29" fill="hold">
                            <p:stCondLst>
                              <p:cond delay="1510"/>
                            </p:stCondLst>
                            <p:childTnLst>
                              <p:par>
                                <p:cTn id="30" presetID="22" presetClass="entr" presetSubtype="1"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par>
                          <p:cTn id="38" fill="hold">
                            <p:stCondLst>
                              <p:cond delay="500"/>
                            </p:stCondLst>
                            <p:childTnLst>
                              <p:par>
                                <p:cTn id="39" presetID="22" presetClass="entr" presetSubtype="8"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left)">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wipe(left)">
                                      <p:cBhvr>
                                        <p:cTn id="46" dur="500"/>
                                        <p:tgtEl>
                                          <p:spTgt spid="21"/>
                                        </p:tgtEl>
                                      </p:cBhvr>
                                    </p:animEffect>
                                  </p:childTnLst>
                                </p:cTn>
                              </p:par>
                            </p:childTnLst>
                          </p:cTn>
                        </p:par>
                        <p:par>
                          <p:cTn id="47" fill="hold">
                            <p:stCondLst>
                              <p:cond delay="500"/>
                            </p:stCondLst>
                            <p:childTnLst>
                              <p:par>
                                <p:cTn id="48" presetID="22" presetClass="entr" presetSubtype="8" fill="hold" grpId="0" nodeType="after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ipe(left)">
                                      <p:cBhvr>
                                        <p:cTn id="50" dur="500"/>
                                        <p:tgtEl>
                                          <p:spTgt spid="20"/>
                                        </p:tgtEl>
                                      </p:cBhvr>
                                    </p:animEffect>
                                  </p:childTnLst>
                                </p:cTn>
                              </p:par>
                            </p:childTnLst>
                          </p:cTn>
                        </p:par>
                        <p:par>
                          <p:cTn id="51" fill="hold">
                            <p:stCondLst>
                              <p:cond delay="1000"/>
                            </p:stCondLst>
                            <p:childTnLst>
                              <p:par>
                                <p:cTn id="52" presetID="22" presetClass="entr" presetSubtype="1" fill="hold" grpId="0" nodeType="after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wipe(up)">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nodeType="clickEffect">
                                  <p:stCondLst>
                                    <p:cond delay="0"/>
                                  </p:stCondLst>
                                  <p:childTnLst>
                                    <p:set>
                                      <p:cBhvr>
                                        <p:cTn id="58" dur="1" fill="hold">
                                          <p:stCondLst>
                                            <p:cond delay="0"/>
                                          </p:stCondLst>
                                        </p:cTn>
                                        <p:tgtEl>
                                          <p:spTgt spid="3"/>
                                        </p:tgtEl>
                                        <p:attrNameLst>
                                          <p:attrName>style.visibility</p:attrName>
                                        </p:attrNameLst>
                                      </p:cBhvr>
                                      <p:to>
                                        <p:strVal val="visible"/>
                                      </p:to>
                                    </p:set>
                                    <p:animEffect transition="in" filter="wipe(left)">
                                      <p:cBhvr>
                                        <p:cTn id="59" dur="500"/>
                                        <p:tgtEl>
                                          <p:spTgt spid="3"/>
                                        </p:tgtEl>
                                      </p:cBhvr>
                                    </p:animEffect>
                                  </p:childTnLst>
                                </p:cTn>
                              </p:par>
                            </p:childTnLst>
                          </p:cTn>
                        </p:par>
                        <p:par>
                          <p:cTn id="60" fill="hold">
                            <p:stCondLst>
                              <p:cond delay="500"/>
                            </p:stCondLst>
                            <p:childTnLst>
                              <p:par>
                                <p:cTn id="61" presetID="22" presetClass="entr" presetSubtype="8" fill="hold" grpId="0" nodeType="after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left)">
                                      <p:cBhvr>
                                        <p:cTn id="63" dur="500"/>
                                        <p:tgtEl>
                                          <p:spTgt spid="26"/>
                                        </p:tgtEl>
                                      </p:cBhvr>
                                    </p:animEffect>
                                  </p:childTnLst>
                                </p:cTn>
                              </p:par>
                            </p:childTnLst>
                          </p:cTn>
                        </p:par>
                        <p:par>
                          <p:cTn id="64" fill="hold">
                            <p:stCondLst>
                              <p:cond delay="1000"/>
                            </p:stCondLst>
                            <p:childTnLst>
                              <p:par>
                                <p:cTn id="65" presetID="22" presetClass="entr" presetSubtype="1" fill="hold" grpId="0" nodeType="after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wipe(up)">
                                      <p:cBhvr>
                                        <p:cTn id="67" dur="500"/>
                                        <p:tgtEl>
                                          <p:spTgt spid="25"/>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dissolve">
                                      <p:cBhvr>
                                        <p:cTn id="72" dur="10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4"/>
                                        </p:tgtEl>
                                        <p:attrNameLst>
                                          <p:attrName>style.visibility</p:attrName>
                                        </p:attrNameLst>
                                      </p:cBhvr>
                                      <p:to>
                                        <p:strVal val="visible"/>
                                      </p:to>
                                    </p:set>
                                    <p:animEffect transition="in" filter="wipe(left)">
                                      <p:cBhvr>
                                        <p:cTn id="77" dur="500"/>
                                        <p:tgtEl>
                                          <p:spTgt spid="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7"/>
                                        </p:tgtEl>
                                        <p:attrNameLst>
                                          <p:attrName>style.visibility</p:attrName>
                                        </p:attrNameLst>
                                      </p:cBhvr>
                                      <p:to>
                                        <p:strVal val="visible"/>
                                      </p:to>
                                    </p:set>
                                    <p:animEffect transition="in" filter="wipe(left)">
                                      <p:cBhvr>
                                        <p:cTn id="82" dur="500"/>
                                        <p:tgtEl>
                                          <p:spTgt spid="7"/>
                                        </p:tgtEl>
                                      </p:cBhvr>
                                    </p:animEffect>
                                  </p:childTnLst>
                                </p:cTn>
                              </p:par>
                            </p:childTnLst>
                          </p:cTn>
                        </p:par>
                        <p:par>
                          <p:cTn id="83" fill="hold">
                            <p:stCondLst>
                              <p:cond delay="500"/>
                            </p:stCondLst>
                            <p:childTnLst>
                              <p:par>
                                <p:cTn id="84" presetID="22" presetClass="entr" presetSubtype="8" fill="hold" grpId="0" nodeType="after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wipe(left)">
                                      <p:cBhvr>
                                        <p:cTn id="86" dur="500"/>
                                        <p:tgtEl>
                                          <p:spTgt spid="24"/>
                                        </p:tgtEl>
                                      </p:cBhvr>
                                    </p:animEffect>
                                  </p:childTnLst>
                                </p:cTn>
                              </p:par>
                            </p:childTnLst>
                          </p:cTn>
                        </p:par>
                        <p:par>
                          <p:cTn id="87" fill="hold">
                            <p:stCondLst>
                              <p:cond delay="1000"/>
                            </p:stCondLst>
                            <p:childTnLst>
                              <p:par>
                                <p:cTn id="88" presetID="22" presetClass="entr" presetSubtype="1" fill="hold" grpId="0" nodeType="after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wipe(up)">
                                      <p:cBhvr>
                                        <p:cTn id="90" dur="500"/>
                                        <p:tgtEl>
                                          <p:spTgt spid="27"/>
                                        </p:tgtEl>
                                      </p:cBhvr>
                                    </p:animEffect>
                                  </p:childTnLst>
                                </p:cTn>
                              </p:par>
                            </p:childTnLst>
                          </p:cTn>
                        </p:par>
                        <p:par>
                          <p:cTn id="91" fill="hold">
                            <p:stCondLst>
                              <p:cond delay="1500"/>
                            </p:stCondLst>
                            <p:childTnLst>
                              <p:par>
                                <p:cTn id="92" presetID="22" presetClass="entr" presetSubtype="8" fill="hold" grpId="0" nodeType="afterEffect">
                                  <p:stCondLst>
                                    <p:cond delay="0"/>
                                  </p:stCondLst>
                                  <p:childTnLst>
                                    <p:set>
                                      <p:cBhvr>
                                        <p:cTn id="93" dur="1" fill="hold">
                                          <p:stCondLst>
                                            <p:cond delay="0"/>
                                          </p:stCondLst>
                                        </p:cTn>
                                        <p:tgtEl>
                                          <p:spTgt spid="30"/>
                                        </p:tgtEl>
                                        <p:attrNameLst>
                                          <p:attrName>style.visibility</p:attrName>
                                        </p:attrNameLst>
                                      </p:cBhvr>
                                      <p:to>
                                        <p:strVal val="visible"/>
                                      </p:to>
                                    </p:set>
                                    <p:animEffect transition="in" filter="wipe(left)">
                                      <p:cBhvr>
                                        <p:cTn id="94" dur="500"/>
                                        <p:tgtEl>
                                          <p:spTgt spid="30"/>
                                        </p:tgtEl>
                                      </p:cBhvr>
                                    </p:animEffect>
                                  </p:childTnLst>
                                </p:cTn>
                              </p:par>
                            </p:childTnLst>
                          </p:cTn>
                        </p:par>
                        <p:par>
                          <p:cTn id="95" fill="hold">
                            <p:stCondLst>
                              <p:cond delay="2000"/>
                            </p:stCondLst>
                            <p:childTnLst>
                              <p:par>
                                <p:cTn id="96" presetID="22" presetClass="entr" presetSubtype="1" fill="hold" grpId="0" nodeType="after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wipe(up)">
                                      <p:cBhvr>
                                        <p:cTn id="9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9" grpId="0"/>
      <p:bldP spid="20" grpId="0"/>
      <p:bldP spid="25" grpId="0"/>
      <p:bldP spid="26" grpId="0"/>
      <p:bldP spid="28" grpId="0" animBg="1"/>
      <p:bldP spid="24" grpId="0"/>
      <p:bldP spid="27" grpId="0"/>
      <p:bldP spid="30" grpId="0"/>
      <p:bldP spid="3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863A2A-AA48-BBB9-C003-7ADD13878C5A}"/>
              </a:ext>
            </a:extLst>
          </p:cNvPr>
          <p:cNvSpPr>
            <a:spLocks noGrp="1"/>
          </p:cNvSpPr>
          <p:nvPr>
            <p:ph type="title"/>
          </p:nvPr>
        </p:nvSpPr>
        <p:spPr>
          <a:xfrm>
            <a:off x="333375" y="365127"/>
            <a:ext cx="11429999"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dirty="0" err="1">
                <a:solidFill>
                  <a:srgbClr val="306CB0"/>
                </a:solidFill>
                <a:sym typeface="Calibri"/>
              </a:rPr>
              <a:t>AgGateway’s</a:t>
            </a:r>
            <a:r>
              <a:rPr lang="en-US" sz="3200" dirty="0">
                <a:solidFill>
                  <a:srgbClr val="306CB0"/>
                </a:solidFill>
                <a:sym typeface="Calibri"/>
              </a:rPr>
              <a:t> approach to developing ADAPT Standard</a:t>
            </a:r>
          </a:p>
        </p:txBody>
      </p:sp>
      <p:sp>
        <p:nvSpPr>
          <p:cNvPr id="2" name="Content Placeholder 1">
            <a:extLst>
              <a:ext uri="{FF2B5EF4-FFF2-40B4-BE49-F238E27FC236}">
                <a16:creationId xmlns:a16="http://schemas.microsoft.com/office/drawing/2014/main" id="{FB4484CD-5FE0-12AF-86C6-3075D3BAC61E}"/>
              </a:ext>
            </a:extLst>
          </p:cNvPr>
          <p:cNvSpPr>
            <a:spLocks noGrp="1"/>
          </p:cNvSpPr>
          <p:nvPr>
            <p:ph idx="1"/>
          </p:nvPr>
        </p:nvSpPr>
        <p:spPr/>
        <p:txBody>
          <a:bodyPr/>
          <a:lstStyle/>
          <a:p>
            <a:r>
              <a:rPr lang="en-US" sz="2400" dirty="0"/>
              <a:t>Completely open activity. </a:t>
            </a:r>
            <a:r>
              <a:rPr lang="en-US" sz="2400" dirty="0" err="1"/>
              <a:t>AgGateway</a:t>
            </a:r>
            <a:r>
              <a:rPr lang="en-US" sz="2400" dirty="0"/>
              <a:t> membership is not required.</a:t>
            </a:r>
          </a:p>
          <a:p>
            <a:r>
              <a:rPr lang="en-US" sz="2400" dirty="0"/>
              <a:t>Using a GitHub project for issue management.</a:t>
            </a:r>
          </a:p>
          <a:p>
            <a:r>
              <a:rPr lang="en-US" sz="2400" dirty="0"/>
              <a:t>Using a cutting-edge tool for model development: Score</a:t>
            </a:r>
          </a:p>
          <a:p>
            <a:pPr lvl="1"/>
            <a:r>
              <a:rPr lang="en-US" sz="2400" dirty="0"/>
              <a:t>Developed by </a:t>
            </a:r>
            <a:r>
              <a:rPr lang="en-US" sz="2400" dirty="0" err="1"/>
              <a:t>AgGateway</a:t>
            </a:r>
            <a:r>
              <a:rPr lang="en-US" sz="2400" dirty="0"/>
              <a:t> member NIST and </a:t>
            </a:r>
            <a:r>
              <a:rPr lang="en-US" sz="2400" dirty="0" err="1"/>
              <a:t>AgGateway</a:t>
            </a:r>
            <a:r>
              <a:rPr lang="en-US" sz="2400" dirty="0"/>
              <a:t> partner </a:t>
            </a:r>
            <a:r>
              <a:rPr lang="en-US" sz="2400" dirty="0" err="1"/>
              <a:t>OAGi</a:t>
            </a:r>
            <a:endParaRPr lang="en-US" sz="2400" dirty="0"/>
          </a:p>
          <a:p>
            <a:pPr lvl="1"/>
            <a:r>
              <a:rPr lang="en-US" sz="2400" dirty="0"/>
              <a:t>Enables creating ISO 15000-5-compliant information models</a:t>
            </a:r>
          </a:p>
          <a:p>
            <a:pPr lvl="1"/>
            <a:r>
              <a:rPr lang="en-US" sz="2400" dirty="0"/>
              <a:t>Enables creating ISO 15000-5-compliant message profiles in defined business contexts</a:t>
            </a:r>
          </a:p>
          <a:p>
            <a:pPr lvl="1"/>
            <a:r>
              <a:rPr lang="en-US" sz="2400" dirty="0"/>
              <a:t>Enables model expression in multiple syntaxes (currently OAS v3, JSON Schema, and XML Schema; future XMI, RDF, OWL as required)</a:t>
            </a:r>
          </a:p>
          <a:p>
            <a:pPr lvl="1"/>
            <a:r>
              <a:rPr lang="en-US" sz="2400" dirty="0"/>
              <a:t>Browser-based and multi-user</a:t>
            </a:r>
          </a:p>
          <a:p>
            <a:pPr lvl="1"/>
            <a:r>
              <a:rPr lang="en-US" sz="2400" dirty="0"/>
              <a:t>Supports versioning, model element state management</a:t>
            </a:r>
          </a:p>
        </p:txBody>
      </p:sp>
    </p:spTree>
    <p:extLst>
      <p:ext uri="{BB962C8B-B14F-4D97-AF65-F5344CB8AC3E}">
        <p14:creationId xmlns:p14="http://schemas.microsoft.com/office/powerpoint/2010/main" val="4051547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ssolv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dissolv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dissolv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dissolv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1A55E-C628-A8A9-EEDA-5C78BB96BF08}"/>
              </a:ext>
            </a:extLst>
          </p:cNvPr>
          <p:cNvSpPr>
            <a:spLocks noGrp="1"/>
          </p:cNvSpPr>
          <p:nvPr>
            <p:ph type="title"/>
          </p:nvPr>
        </p:nvSpPr>
        <p:spPr/>
        <p:txBody>
          <a:bodyPr anchor="ctr">
            <a:normAutofit/>
          </a:bodyPr>
          <a:lstStyle/>
          <a:p>
            <a:r>
              <a:rPr lang="en-US"/>
              <a:t>PMC Groups</a:t>
            </a:r>
          </a:p>
        </p:txBody>
      </p:sp>
      <p:graphicFrame>
        <p:nvGraphicFramePr>
          <p:cNvPr id="5" name="Content Placeholder 2">
            <a:extLst>
              <a:ext uri="{FF2B5EF4-FFF2-40B4-BE49-F238E27FC236}">
                <a16:creationId xmlns:a16="http://schemas.microsoft.com/office/drawing/2014/main" id="{6C3C50AD-9744-88F7-023B-19A1128BD726}"/>
              </a:ext>
            </a:extLst>
          </p:cNvPr>
          <p:cNvGraphicFramePr>
            <a:graphicFrameLocks noGrp="1"/>
          </p:cNvGraphicFramePr>
          <p:nvPr>
            <p:ph idx="4294967295"/>
            <p:extLst>
              <p:ext uri="{D42A27DB-BD31-4B8C-83A1-F6EECF244321}">
                <p14:modId xmlns:p14="http://schemas.microsoft.com/office/powerpoint/2010/main" val="3080999950"/>
              </p:ext>
            </p:extLst>
          </p:nvPr>
        </p:nvGraphicFramePr>
        <p:xfrm>
          <a:off x="838200" y="15970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4986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3EF2CA7-01F2-4EA4-1AE7-F5881506FB7D}"/>
              </a:ext>
            </a:extLst>
          </p:cNvPr>
          <p:cNvSpPr>
            <a:spLocks noGrp="1"/>
          </p:cNvSpPr>
          <p:nvPr>
            <p:ph idx="1"/>
          </p:nvPr>
        </p:nvSpPr>
        <p:spPr/>
        <p:txBody>
          <a:bodyPr>
            <a:normAutofit fontScale="77500" lnSpcReduction="20000"/>
          </a:bodyPr>
          <a:lstStyle/>
          <a:p>
            <a:pPr>
              <a:lnSpc>
                <a:spcPct val="120000"/>
              </a:lnSpc>
            </a:pPr>
            <a:r>
              <a:rPr lang="en-US" sz="2800" b="1" dirty="0"/>
              <a:t>Data Transfer</a:t>
            </a:r>
            <a:r>
              <a:rPr lang="en-US" sz="2800" dirty="0"/>
              <a:t>:  The purpose of the ADAPT Standard is to facilitate data transfer between systems.</a:t>
            </a:r>
            <a:endParaRPr lang="en-US" sz="2800" dirty="0">
              <a:cs typeface="Arial"/>
            </a:endParaRPr>
          </a:p>
          <a:p>
            <a:pPr>
              <a:lnSpc>
                <a:spcPct val="120000"/>
              </a:lnSpc>
            </a:pPr>
            <a:r>
              <a:rPr lang="en-US" sz="2800" b="1" dirty="0"/>
              <a:t>Field-Centric</a:t>
            </a:r>
            <a:r>
              <a:rPr lang="en-US" sz="2800" dirty="0"/>
              <a:t>:  The ADAPT Standard is a data representation for agricultural information centered on the field/production space. </a:t>
            </a:r>
            <a:endParaRPr lang="en-US" sz="2800" dirty="0">
              <a:cs typeface="Arial"/>
            </a:endParaRPr>
          </a:p>
          <a:p>
            <a:pPr>
              <a:lnSpc>
                <a:spcPct val="120000"/>
              </a:lnSpc>
            </a:pPr>
            <a:r>
              <a:rPr lang="en-US" sz="2800" b="1" dirty="0"/>
              <a:t>No Flexibility in How to Model</a:t>
            </a:r>
            <a:r>
              <a:rPr lang="en-US" sz="2800" dirty="0"/>
              <a:t>.  The ADAPT Standard seeks to avoid the data consumer needing to handle conditionality for multiple data producers.</a:t>
            </a:r>
            <a:endParaRPr lang="en-US" sz="2800" dirty="0">
              <a:cs typeface="Arial"/>
            </a:endParaRPr>
          </a:p>
          <a:p>
            <a:pPr>
              <a:lnSpc>
                <a:spcPct val="120000"/>
              </a:lnSpc>
            </a:pPr>
            <a:r>
              <a:rPr lang="en-US" sz="2800" b="1" dirty="0"/>
              <a:t>Flexibility in What is Modeled</a:t>
            </a:r>
            <a:r>
              <a:rPr lang="en-US" sz="2800" dirty="0"/>
              <a:t>. The ADAPT Standard will allow serialization of subsets of the data model.</a:t>
            </a:r>
            <a:endParaRPr lang="en-US" sz="2800" dirty="0">
              <a:cs typeface="Arial"/>
            </a:endParaRPr>
          </a:p>
          <a:p>
            <a:pPr>
              <a:lnSpc>
                <a:spcPct val="120000"/>
              </a:lnSpc>
            </a:pPr>
            <a:r>
              <a:rPr lang="en-US" sz="2800" b="1" dirty="0"/>
              <a:t>No Software Dependencies</a:t>
            </a:r>
            <a:r>
              <a:rPr lang="en-US" sz="2800" dirty="0"/>
              <a:t>.  The ADAPT Standard is an open format and not platform dependent. All data authorization, encryption, etc. is external to the standard itself.</a:t>
            </a:r>
            <a:endParaRPr lang="en-US" sz="2800" dirty="0">
              <a:cs typeface="Arial" panose="020B0604020202020204"/>
            </a:endParaRPr>
          </a:p>
          <a:p>
            <a:pPr>
              <a:lnSpc>
                <a:spcPct val="120000"/>
              </a:lnSpc>
            </a:pPr>
            <a:r>
              <a:rPr lang="en-US" sz="2800" b="1" dirty="0">
                <a:cs typeface="Arial"/>
              </a:rPr>
              <a:t>Burden on Data Producer</a:t>
            </a:r>
            <a:r>
              <a:rPr lang="en-US" sz="2800" dirty="0">
                <a:cs typeface="Arial"/>
              </a:rPr>
              <a:t>:  It presumes that the data producer has sufficient interest in the consumer being able to correctly interpret the data to put forward the effort to accurately transform data into the model.  </a:t>
            </a:r>
          </a:p>
          <a:p>
            <a:endParaRPr lang="en-US" dirty="0"/>
          </a:p>
        </p:txBody>
      </p:sp>
      <p:sp>
        <p:nvSpPr>
          <p:cNvPr id="6" name="Title 5">
            <a:extLst>
              <a:ext uri="{FF2B5EF4-FFF2-40B4-BE49-F238E27FC236}">
                <a16:creationId xmlns:a16="http://schemas.microsoft.com/office/drawing/2014/main" id="{5E5813E0-B4AB-FD35-8A6B-D1FD64680EC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b="1" dirty="0">
                <a:solidFill>
                  <a:srgbClr val="306CB0"/>
                </a:solidFill>
                <a:latin typeface="+mj-lt"/>
                <a:ea typeface="+mj-ea"/>
                <a:cs typeface="+mj-cs"/>
              </a:rPr>
              <a:t>ADAPT Standard Principles</a:t>
            </a:r>
          </a:p>
        </p:txBody>
      </p:sp>
      <p:sp>
        <p:nvSpPr>
          <p:cNvPr id="5" name="Slide Number Placeholder 4">
            <a:extLst>
              <a:ext uri="{FF2B5EF4-FFF2-40B4-BE49-F238E27FC236}">
                <a16:creationId xmlns:a16="http://schemas.microsoft.com/office/drawing/2014/main" id="{F5C3B643-8C6B-B952-A06A-15A4B714C030}"/>
              </a:ext>
            </a:extLst>
          </p:cNvPr>
          <p:cNvSpPr>
            <a:spLocks noGrp="1"/>
          </p:cNvSpPr>
          <p:nvPr>
            <p:ph type="sldNum" sz="quarter" idx="4294967295"/>
          </p:nvPr>
        </p:nvSpPr>
        <p:spPr>
          <a:xfrm>
            <a:off x="11256963" y="15875"/>
            <a:ext cx="935037" cy="365125"/>
          </a:xfrm>
        </p:spPr>
        <p:txBody>
          <a:bodyPr/>
          <a:lstStyle/>
          <a:p>
            <a:pPr>
              <a:defRPr/>
            </a:pPr>
            <a:fld id="{6D269E4F-5382-3448-9F31-CB0540A0CBE6}" type="slidenum">
              <a:rPr lang="en-US" smtClean="0"/>
              <a:pPr>
                <a:defRPr/>
              </a:pPr>
              <a:t>20</a:t>
            </a:fld>
            <a:endParaRPr lang="en-US" dirty="0"/>
          </a:p>
        </p:txBody>
      </p:sp>
    </p:spTree>
    <p:extLst>
      <p:ext uri="{BB962C8B-B14F-4D97-AF65-F5344CB8AC3E}">
        <p14:creationId xmlns:p14="http://schemas.microsoft.com/office/powerpoint/2010/main" val="106802356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05E24-9E02-0092-8E79-4FDC4C751347}"/>
              </a:ext>
            </a:extLst>
          </p:cNvPr>
          <p:cNvSpPr>
            <a:spLocks noGrp="1"/>
          </p:cNvSpPr>
          <p:nvPr>
            <p:ph idx="1"/>
          </p:nvPr>
        </p:nvSpPr>
        <p:spPr/>
        <p:txBody>
          <a:bodyPr/>
          <a:lstStyle/>
          <a:p>
            <a:r>
              <a:rPr lang="en-US" dirty="0">
                <a:hlinkClick r:id="rId2"/>
              </a:rPr>
              <a:t>https://ADAPTStandard.org</a:t>
            </a:r>
            <a:r>
              <a:rPr lang="en-US" dirty="0"/>
              <a:t> </a:t>
            </a:r>
          </a:p>
          <a:p>
            <a:endParaRPr lang="en-US" dirty="0"/>
          </a:p>
        </p:txBody>
      </p:sp>
      <p:sp>
        <p:nvSpPr>
          <p:cNvPr id="5" name="Title 4">
            <a:extLst>
              <a:ext uri="{FF2B5EF4-FFF2-40B4-BE49-F238E27FC236}">
                <a16:creationId xmlns:a16="http://schemas.microsoft.com/office/drawing/2014/main" id="{5D338CEA-9ACF-F193-1D12-BFF4BBD76A0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b="1" dirty="0">
                <a:solidFill>
                  <a:srgbClr val="306CB0"/>
                </a:solidFill>
                <a:latin typeface="+mj-lt"/>
                <a:ea typeface="+mj-ea"/>
                <a:cs typeface="+mj-cs"/>
              </a:rPr>
              <a:t>ADAPT Standard Documentation</a:t>
            </a:r>
          </a:p>
        </p:txBody>
      </p:sp>
      <p:sp>
        <p:nvSpPr>
          <p:cNvPr id="4" name="Slide Number Placeholder 3">
            <a:extLst>
              <a:ext uri="{FF2B5EF4-FFF2-40B4-BE49-F238E27FC236}">
                <a16:creationId xmlns:a16="http://schemas.microsoft.com/office/drawing/2014/main" id="{0455EFAB-F25B-AC6F-6B62-A7A9C0BE297B}"/>
              </a:ext>
            </a:extLst>
          </p:cNvPr>
          <p:cNvSpPr>
            <a:spLocks noGrp="1"/>
          </p:cNvSpPr>
          <p:nvPr>
            <p:ph type="sldNum" sz="quarter" idx="4294967295"/>
          </p:nvPr>
        </p:nvSpPr>
        <p:spPr>
          <a:xfrm>
            <a:off x="11256963" y="15875"/>
            <a:ext cx="935037" cy="365125"/>
          </a:xfrm>
        </p:spPr>
        <p:txBody>
          <a:bodyPr/>
          <a:lstStyle/>
          <a:p>
            <a:pPr>
              <a:defRPr/>
            </a:pPr>
            <a:fld id="{2C55AE51-0C09-EE4B-8890-DD36CAC14D68}" type="slidenum">
              <a:rPr lang="en-US" smtClean="0"/>
              <a:pPr>
                <a:defRPr/>
              </a:pPr>
              <a:t>21</a:t>
            </a:fld>
            <a:endParaRPr lang="en-US" dirty="0"/>
          </a:p>
        </p:txBody>
      </p:sp>
      <p:pic>
        <p:nvPicPr>
          <p:cNvPr id="6" name="Picture 5">
            <a:extLst>
              <a:ext uri="{FF2B5EF4-FFF2-40B4-BE49-F238E27FC236}">
                <a16:creationId xmlns:a16="http://schemas.microsoft.com/office/drawing/2014/main" id="{ACD2AF74-2D4D-E29C-DA0D-CDFFA6BD52F6}"/>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772593" y="2082851"/>
            <a:ext cx="4658375" cy="3905795"/>
          </a:xfrm>
          <a:prstGeom prst="rect">
            <a:avLst/>
          </a:prstGeom>
        </p:spPr>
      </p:pic>
      <p:pic>
        <p:nvPicPr>
          <p:cNvPr id="8" name="Picture 7">
            <a:extLst>
              <a:ext uri="{FF2B5EF4-FFF2-40B4-BE49-F238E27FC236}">
                <a16:creationId xmlns:a16="http://schemas.microsoft.com/office/drawing/2014/main" id="{5B6BD4B3-0321-5ACA-F7D9-410DB33274F0}"/>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964403" y="2625852"/>
            <a:ext cx="2934109" cy="3362794"/>
          </a:xfrm>
          <a:prstGeom prst="rect">
            <a:avLst/>
          </a:prstGeom>
        </p:spPr>
      </p:pic>
    </p:spTree>
    <p:extLst>
      <p:ext uri="{BB962C8B-B14F-4D97-AF65-F5344CB8AC3E}">
        <p14:creationId xmlns:p14="http://schemas.microsoft.com/office/powerpoint/2010/main" val="353657453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61F3A-E53F-DC50-29E2-6012CE8FD5A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dirty="0">
                <a:solidFill>
                  <a:srgbClr val="306CB0"/>
                </a:solidFill>
                <a:sym typeface="Calibri"/>
              </a:rPr>
              <a:t>ADAPT Resources</a:t>
            </a:r>
          </a:p>
        </p:txBody>
      </p:sp>
      <p:graphicFrame>
        <p:nvGraphicFramePr>
          <p:cNvPr id="4" name="Table 4">
            <a:extLst>
              <a:ext uri="{FF2B5EF4-FFF2-40B4-BE49-F238E27FC236}">
                <a16:creationId xmlns:a16="http://schemas.microsoft.com/office/drawing/2014/main" id="{21F4ED37-E699-5EBD-8F07-C8BBAE4D825D}"/>
              </a:ext>
            </a:extLst>
          </p:cNvPr>
          <p:cNvGraphicFramePr>
            <a:graphicFrameLocks noGrp="1"/>
          </p:cNvGraphicFramePr>
          <p:nvPr>
            <p:ph idx="1"/>
            <p:extLst>
              <p:ext uri="{D42A27DB-BD31-4B8C-83A1-F6EECF244321}">
                <p14:modId xmlns:p14="http://schemas.microsoft.com/office/powerpoint/2010/main" val="1751950724"/>
              </p:ext>
            </p:extLst>
          </p:nvPr>
        </p:nvGraphicFramePr>
        <p:xfrm>
          <a:off x="838200" y="1825625"/>
          <a:ext cx="10515600" cy="37084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87278261"/>
                    </a:ext>
                  </a:extLst>
                </a:gridCol>
                <a:gridCol w="5257800">
                  <a:extLst>
                    <a:ext uri="{9D8B030D-6E8A-4147-A177-3AD203B41FA5}">
                      <a16:colId xmlns:a16="http://schemas.microsoft.com/office/drawing/2014/main" val="539413931"/>
                    </a:ext>
                  </a:extLst>
                </a:gridCol>
              </a:tblGrid>
              <a:tr h="370840">
                <a:tc>
                  <a:txBody>
                    <a:bodyPr/>
                    <a:lstStyle/>
                    <a:p>
                      <a:r>
                        <a:rPr lang="en-US"/>
                        <a:t>Resource</a:t>
                      </a:r>
                    </a:p>
                  </a:txBody>
                  <a:tcPr/>
                </a:tc>
                <a:tc>
                  <a:txBody>
                    <a:bodyPr/>
                    <a:lstStyle/>
                    <a:p>
                      <a:r>
                        <a:rPr lang="en-US"/>
                        <a:t>Location</a:t>
                      </a:r>
                    </a:p>
                  </a:txBody>
                  <a:tcPr/>
                </a:tc>
                <a:extLst>
                  <a:ext uri="{0D108BD9-81ED-4DB2-BD59-A6C34878D82A}">
                    <a16:rowId xmlns:a16="http://schemas.microsoft.com/office/drawing/2014/main" val="3713790328"/>
                  </a:ext>
                </a:extLst>
              </a:tr>
              <a:tr h="370840">
                <a:tc>
                  <a:txBody>
                    <a:bodyPr/>
                    <a:lstStyle/>
                    <a:p>
                      <a:r>
                        <a:rPr lang="en-US"/>
                        <a:t>ADAPT Homepage</a:t>
                      </a:r>
                    </a:p>
                  </a:txBody>
                  <a:tcPr/>
                </a:tc>
                <a:tc>
                  <a:txBody>
                    <a:bodyPr/>
                    <a:lstStyle/>
                    <a:p>
                      <a:r>
                        <a:rPr lang="en-US">
                          <a:hlinkClick r:id="rId2"/>
                        </a:rPr>
                        <a:t>https://AdaptFramework.org</a:t>
                      </a:r>
                      <a:r>
                        <a:rPr lang="en-US"/>
                        <a:t> </a:t>
                      </a:r>
                    </a:p>
                  </a:txBody>
                  <a:tcPr/>
                </a:tc>
                <a:extLst>
                  <a:ext uri="{0D108BD9-81ED-4DB2-BD59-A6C34878D82A}">
                    <a16:rowId xmlns:a16="http://schemas.microsoft.com/office/drawing/2014/main" val="2731188572"/>
                  </a:ext>
                </a:extLst>
              </a:tr>
              <a:tr h="370840">
                <a:tc>
                  <a:txBody>
                    <a:bodyPr/>
                    <a:lstStyle/>
                    <a:p>
                      <a:r>
                        <a:rPr lang="en-US"/>
                        <a:t>ADAPT Standard Homepage</a:t>
                      </a:r>
                    </a:p>
                  </a:txBody>
                  <a:tcPr/>
                </a:tc>
                <a:tc>
                  <a:txBody>
                    <a:bodyPr/>
                    <a:lstStyle/>
                    <a:p>
                      <a:r>
                        <a:rPr lang="en-US">
                          <a:hlinkClick r:id="rId3"/>
                        </a:rPr>
                        <a:t>https://AdaptStandard.org</a:t>
                      </a:r>
                      <a:r>
                        <a:rPr lang="en-US"/>
                        <a:t> </a:t>
                      </a:r>
                    </a:p>
                  </a:txBody>
                  <a:tcPr/>
                </a:tc>
                <a:extLst>
                  <a:ext uri="{0D108BD9-81ED-4DB2-BD59-A6C34878D82A}">
                    <a16:rowId xmlns:a16="http://schemas.microsoft.com/office/drawing/2014/main" val="551173884"/>
                  </a:ext>
                </a:extLst>
              </a:tr>
              <a:tr h="370840">
                <a:tc>
                  <a:txBody>
                    <a:bodyPr/>
                    <a:lstStyle/>
                    <a:p>
                      <a:r>
                        <a:rPr lang="en-US"/>
                        <a:t>ADAPT Framework Repo</a:t>
                      </a:r>
                    </a:p>
                  </a:txBody>
                  <a:tcPr/>
                </a:tc>
                <a:tc>
                  <a:txBody>
                    <a:bodyPr/>
                    <a:lstStyle/>
                    <a:p>
                      <a:r>
                        <a:rPr lang="en-US">
                          <a:hlinkClick r:id="rId4"/>
                        </a:rPr>
                        <a:t>https://github.com/ADAPT/ADAPT</a:t>
                      </a:r>
                      <a:r>
                        <a:rPr lang="en-US"/>
                        <a:t> </a:t>
                      </a:r>
                    </a:p>
                  </a:txBody>
                  <a:tcPr/>
                </a:tc>
                <a:extLst>
                  <a:ext uri="{0D108BD9-81ED-4DB2-BD59-A6C34878D82A}">
                    <a16:rowId xmlns:a16="http://schemas.microsoft.com/office/drawing/2014/main" val="2189246930"/>
                  </a:ext>
                </a:extLst>
              </a:tr>
              <a:tr h="370840">
                <a:tc>
                  <a:txBody>
                    <a:bodyPr/>
                    <a:lstStyle/>
                    <a:p>
                      <a:r>
                        <a:rPr lang="en-US"/>
                        <a:t>ADAPT ISO Plugin Repo</a:t>
                      </a:r>
                    </a:p>
                  </a:txBody>
                  <a:tcPr/>
                </a:tc>
                <a:tc>
                  <a:txBody>
                    <a:bodyPr/>
                    <a:lstStyle/>
                    <a:p>
                      <a:r>
                        <a:rPr lang="en-US" dirty="0">
                          <a:hlinkClick r:id="rId5"/>
                        </a:rPr>
                        <a:t>https://github.com/ADAPT/ISOv4Plugin</a:t>
                      </a:r>
                      <a:r>
                        <a:rPr lang="en-US" dirty="0"/>
                        <a:t> </a:t>
                      </a:r>
                    </a:p>
                  </a:txBody>
                  <a:tcPr/>
                </a:tc>
                <a:extLst>
                  <a:ext uri="{0D108BD9-81ED-4DB2-BD59-A6C34878D82A}">
                    <a16:rowId xmlns:a16="http://schemas.microsoft.com/office/drawing/2014/main" val="4254001577"/>
                  </a:ext>
                </a:extLst>
              </a:tr>
              <a:tr h="370840">
                <a:tc>
                  <a:txBody>
                    <a:bodyPr/>
                    <a:lstStyle/>
                    <a:p>
                      <a:r>
                        <a:rPr lang="en-US" dirty="0"/>
                        <a:t>ADAPT Standard Plugin Repo</a:t>
                      </a:r>
                    </a:p>
                  </a:txBody>
                  <a:tcPr/>
                </a:tc>
                <a:tc>
                  <a:txBody>
                    <a:bodyPr/>
                    <a:lstStyle/>
                    <a:p>
                      <a:r>
                        <a:rPr lang="en-US" dirty="0">
                          <a:hlinkClick r:id="rId6"/>
                        </a:rPr>
                        <a:t>https://github.com/adapt/StandardPlugin</a:t>
                      </a:r>
                      <a:r>
                        <a:rPr lang="en-US" dirty="0"/>
                        <a:t> </a:t>
                      </a:r>
                    </a:p>
                  </a:txBody>
                  <a:tcPr/>
                </a:tc>
                <a:extLst>
                  <a:ext uri="{0D108BD9-81ED-4DB2-BD59-A6C34878D82A}">
                    <a16:rowId xmlns:a16="http://schemas.microsoft.com/office/drawing/2014/main" val="1513410028"/>
                  </a:ext>
                </a:extLst>
              </a:tr>
              <a:tr h="370840">
                <a:tc>
                  <a:txBody>
                    <a:bodyPr/>
                    <a:lstStyle/>
                    <a:p>
                      <a:r>
                        <a:rPr lang="en-US"/>
                        <a:t>ADM (ADAPT Data Model) Plugin Repo</a:t>
                      </a:r>
                    </a:p>
                  </a:txBody>
                  <a:tcPr/>
                </a:tc>
                <a:tc>
                  <a:txBody>
                    <a:bodyPr/>
                    <a:lstStyle/>
                    <a:p>
                      <a:r>
                        <a:rPr lang="en-US">
                          <a:hlinkClick r:id="rId7"/>
                        </a:rPr>
                        <a:t>https://github.com/ADAPT/ADMPlugin</a:t>
                      </a:r>
                      <a:r>
                        <a:rPr lang="en-US"/>
                        <a:t> </a:t>
                      </a:r>
                    </a:p>
                  </a:txBody>
                  <a:tcPr/>
                </a:tc>
                <a:extLst>
                  <a:ext uri="{0D108BD9-81ED-4DB2-BD59-A6C34878D82A}">
                    <a16:rowId xmlns:a16="http://schemas.microsoft.com/office/drawing/2014/main" val="4053667052"/>
                  </a:ext>
                </a:extLst>
              </a:tr>
              <a:tr h="370840">
                <a:tc>
                  <a:txBody>
                    <a:bodyPr/>
                    <a:lstStyle/>
                    <a:p>
                      <a:r>
                        <a:rPr lang="en-US"/>
                        <a:t>ADAPT Visualizer Repo</a:t>
                      </a:r>
                    </a:p>
                  </a:txBody>
                  <a:tcPr/>
                </a:tc>
                <a:tc>
                  <a:txBody>
                    <a:bodyPr/>
                    <a:lstStyle/>
                    <a:p>
                      <a:r>
                        <a:rPr lang="en-US">
                          <a:hlinkClick r:id="rId8"/>
                        </a:rPr>
                        <a:t>https://github.com/ADAPT/ADAPT-Visualizer</a:t>
                      </a:r>
                      <a:r>
                        <a:rPr lang="en-US"/>
                        <a:t> </a:t>
                      </a:r>
                    </a:p>
                  </a:txBody>
                  <a:tcPr/>
                </a:tc>
                <a:extLst>
                  <a:ext uri="{0D108BD9-81ED-4DB2-BD59-A6C34878D82A}">
                    <a16:rowId xmlns:a16="http://schemas.microsoft.com/office/drawing/2014/main" val="1759776222"/>
                  </a:ext>
                </a:extLst>
              </a:tr>
              <a:tr h="370840">
                <a:tc>
                  <a:txBody>
                    <a:bodyPr/>
                    <a:lstStyle/>
                    <a:p>
                      <a:pPr marL="0" marR="0" lvl="0" indent="0" algn="l" defTabSz="914466" rtl="0" eaLnBrk="1" fontAlgn="auto" latinLnBrk="0" hangingPunct="1">
                        <a:lnSpc>
                          <a:spcPct val="100000"/>
                        </a:lnSpc>
                        <a:spcBef>
                          <a:spcPts val="0"/>
                        </a:spcBef>
                        <a:spcAft>
                          <a:spcPts val="0"/>
                        </a:spcAft>
                        <a:buClrTx/>
                        <a:buSzTx/>
                        <a:buFontTx/>
                        <a:buNone/>
                        <a:tabLst/>
                        <a:defRPr/>
                      </a:pPr>
                      <a:r>
                        <a:rPr lang="en-US"/>
                        <a:t>ADAPT Standard Issue Board</a:t>
                      </a:r>
                    </a:p>
                  </a:txBody>
                  <a:tcPr/>
                </a:tc>
                <a:tc>
                  <a:txBody>
                    <a:bodyPr/>
                    <a:lstStyle/>
                    <a:p>
                      <a:r>
                        <a:rPr lang="en-US">
                          <a:hlinkClick r:id="rId9"/>
                        </a:rPr>
                        <a:t>https://github.com/ADAPT/Standard/projects/1</a:t>
                      </a:r>
                      <a:r>
                        <a:rPr lang="en-US"/>
                        <a:t> </a:t>
                      </a:r>
                    </a:p>
                  </a:txBody>
                  <a:tcPr/>
                </a:tc>
                <a:extLst>
                  <a:ext uri="{0D108BD9-81ED-4DB2-BD59-A6C34878D82A}">
                    <a16:rowId xmlns:a16="http://schemas.microsoft.com/office/drawing/2014/main" val="3871127152"/>
                  </a:ext>
                </a:extLst>
              </a:tr>
              <a:tr h="370840">
                <a:tc>
                  <a:txBody>
                    <a:bodyPr/>
                    <a:lstStyle/>
                    <a:p>
                      <a:r>
                        <a:rPr lang="en-US"/>
                        <a:t>ADAPT NuGet Packages</a:t>
                      </a:r>
                    </a:p>
                  </a:txBody>
                  <a:tcPr/>
                </a:tc>
                <a:tc>
                  <a:txBody>
                    <a:bodyPr/>
                    <a:lstStyle/>
                    <a:p>
                      <a:r>
                        <a:rPr lang="en-US" dirty="0">
                          <a:hlinkClick r:id="rId10"/>
                        </a:rPr>
                        <a:t>https://www.nuget.org/profiles/AgGateway</a:t>
                      </a:r>
                      <a:r>
                        <a:rPr lang="en-US" dirty="0"/>
                        <a:t> </a:t>
                      </a:r>
                    </a:p>
                  </a:txBody>
                  <a:tcPr/>
                </a:tc>
                <a:extLst>
                  <a:ext uri="{0D108BD9-81ED-4DB2-BD59-A6C34878D82A}">
                    <a16:rowId xmlns:a16="http://schemas.microsoft.com/office/drawing/2014/main" val="2106004727"/>
                  </a:ext>
                </a:extLst>
              </a:tr>
            </a:tbl>
          </a:graphicData>
        </a:graphic>
      </p:graphicFrame>
    </p:spTree>
    <p:extLst>
      <p:ext uri="{BB962C8B-B14F-4D97-AF65-F5344CB8AC3E}">
        <p14:creationId xmlns:p14="http://schemas.microsoft.com/office/powerpoint/2010/main" val="238336556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5F827-6914-2138-A869-A5126E46D374}"/>
              </a:ext>
            </a:extLst>
          </p:cNvPr>
          <p:cNvSpPr>
            <a:spLocks noGrp="1"/>
          </p:cNvSpPr>
          <p:nvPr>
            <p:ph type="title"/>
          </p:nvPr>
        </p:nvSpPr>
        <p:spPr/>
        <p:txBody>
          <a:bodyPr/>
          <a:lstStyle/>
          <a:p>
            <a:r>
              <a:rPr lang="en-US" dirty="0"/>
              <a:t>Completed Working Groups</a:t>
            </a:r>
          </a:p>
        </p:txBody>
      </p:sp>
      <p:sp>
        <p:nvSpPr>
          <p:cNvPr id="3" name="Text Placeholder 2">
            <a:extLst>
              <a:ext uri="{FF2B5EF4-FFF2-40B4-BE49-F238E27FC236}">
                <a16:creationId xmlns:a16="http://schemas.microsoft.com/office/drawing/2014/main" id="{9DF48A0C-CEE7-3431-F1DF-9F0CCA6FE2BF}"/>
              </a:ext>
            </a:extLst>
          </p:cNvPr>
          <p:cNvSpPr>
            <a:spLocks noGrp="1"/>
          </p:cNvSpPr>
          <p:nvPr>
            <p:ph type="body" idx="1"/>
          </p:nvPr>
        </p:nvSpPr>
        <p:spPr/>
        <p:txBody>
          <a:bodyPr/>
          <a:lstStyle/>
          <a:p>
            <a:r>
              <a:rPr lang="en-US" dirty="0"/>
              <a:t>Status and background on completed Working Groups</a:t>
            </a:r>
          </a:p>
        </p:txBody>
      </p:sp>
    </p:spTree>
    <p:extLst>
      <p:ext uri="{BB962C8B-B14F-4D97-AF65-F5344CB8AC3E}">
        <p14:creationId xmlns:p14="http://schemas.microsoft.com/office/powerpoint/2010/main" val="439194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50041-FB5F-0AAB-471A-A5F1FA834F6A}"/>
              </a:ext>
            </a:extLst>
          </p:cNvPr>
          <p:cNvSpPr>
            <a:spLocks noGrp="1"/>
          </p:cNvSpPr>
          <p:nvPr>
            <p:ph type="title"/>
          </p:nvPr>
        </p:nvSpPr>
        <p:spPr/>
        <p:txBody>
          <a:bodyPr/>
          <a:lstStyle/>
          <a:p>
            <a:r>
              <a:rPr lang="en-US" sz="3200" dirty="0">
                <a:solidFill>
                  <a:schemeClr val="accent3">
                    <a:lumMod val="75000"/>
                  </a:schemeClr>
                </a:solidFill>
              </a:rPr>
              <a:t>Active</a:t>
            </a:r>
            <a:r>
              <a:rPr lang="en-US" sz="3200" dirty="0"/>
              <a:t> &amp; </a:t>
            </a:r>
            <a:r>
              <a:rPr lang="en-US" sz="3200" dirty="0">
                <a:solidFill>
                  <a:schemeClr val="accent6">
                    <a:lumMod val="60000"/>
                    <a:lumOff val="40000"/>
                  </a:schemeClr>
                </a:solidFill>
              </a:rPr>
              <a:t>Completed</a:t>
            </a:r>
            <a:r>
              <a:rPr lang="en-US" sz="3200" dirty="0"/>
              <a:t> Working Groups</a:t>
            </a:r>
          </a:p>
        </p:txBody>
      </p:sp>
      <p:sp>
        <p:nvSpPr>
          <p:cNvPr id="33" name="Hexagon 32">
            <a:extLst>
              <a:ext uri="{FF2B5EF4-FFF2-40B4-BE49-F238E27FC236}">
                <a16:creationId xmlns:a16="http://schemas.microsoft.com/office/drawing/2014/main" id="{EDAB9808-40F3-6363-B18A-03AB581EE160}"/>
              </a:ext>
            </a:extLst>
          </p:cNvPr>
          <p:cNvSpPr/>
          <p:nvPr/>
        </p:nvSpPr>
        <p:spPr>
          <a:xfrm>
            <a:off x="7883245" y="1849536"/>
            <a:ext cx="531846" cy="48842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WG04</a:t>
            </a:r>
          </a:p>
        </p:txBody>
      </p:sp>
      <p:sp>
        <p:nvSpPr>
          <p:cNvPr id="34" name="Hexagon 33">
            <a:extLst>
              <a:ext uri="{FF2B5EF4-FFF2-40B4-BE49-F238E27FC236}">
                <a16:creationId xmlns:a16="http://schemas.microsoft.com/office/drawing/2014/main" id="{CBEA5788-CAE1-7C78-003B-7803BC7B1D29}"/>
              </a:ext>
            </a:extLst>
          </p:cNvPr>
          <p:cNvSpPr/>
          <p:nvPr/>
        </p:nvSpPr>
        <p:spPr>
          <a:xfrm>
            <a:off x="8353917" y="2131116"/>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WG11</a:t>
            </a:r>
          </a:p>
        </p:txBody>
      </p:sp>
      <p:sp>
        <p:nvSpPr>
          <p:cNvPr id="35" name="Hexagon 34">
            <a:extLst>
              <a:ext uri="{FF2B5EF4-FFF2-40B4-BE49-F238E27FC236}">
                <a16:creationId xmlns:a16="http://schemas.microsoft.com/office/drawing/2014/main" id="{7743793F-E3A0-80FF-3570-60D8626B8103}"/>
              </a:ext>
            </a:extLst>
          </p:cNvPr>
          <p:cNvSpPr/>
          <p:nvPr/>
        </p:nvSpPr>
        <p:spPr>
          <a:xfrm>
            <a:off x="8353917" y="1559759"/>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WG12</a:t>
            </a:r>
          </a:p>
        </p:txBody>
      </p:sp>
      <p:sp>
        <p:nvSpPr>
          <p:cNvPr id="36" name="Hexagon 35">
            <a:extLst>
              <a:ext uri="{FF2B5EF4-FFF2-40B4-BE49-F238E27FC236}">
                <a16:creationId xmlns:a16="http://schemas.microsoft.com/office/drawing/2014/main" id="{BB2C20AB-F2E9-5A13-D1B3-2376CF54AE39}"/>
              </a:ext>
            </a:extLst>
          </p:cNvPr>
          <p:cNvSpPr/>
          <p:nvPr/>
        </p:nvSpPr>
        <p:spPr>
          <a:xfrm>
            <a:off x="2827715" y="215094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WG16</a:t>
            </a:r>
          </a:p>
        </p:txBody>
      </p:sp>
      <p:sp>
        <p:nvSpPr>
          <p:cNvPr id="37" name="Hexagon 36">
            <a:extLst>
              <a:ext uri="{FF2B5EF4-FFF2-40B4-BE49-F238E27FC236}">
                <a16:creationId xmlns:a16="http://schemas.microsoft.com/office/drawing/2014/main" id="{8656ACB1-F943-269D-C476-07FDD7D53D85}"/>
              </a:ext>
            </a:extLst>
          </p:cNvPr>
          <p:cNvSpPr/>
          <p:nvPr/>
        </p:nvSpPr>
        <p:spPr>
          <a:xfrm>
            <a:off x="6511098" y="213189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WG13</a:t>
            </a:r>
          </a:p>
        </p:txBody>
      </p:sp>
      <p:sp>
        <p:nvSpPr>
          <p:cNvPr id="39" name="Hexagon 38">
            <a:extLst>
              <a:ext uri="{FF2B5EF4-FFF2-40B4-BE49-F238E27FC236}">
                <a16:creationId xmlns:a16="http://schemas.microsoft.com/office/drawing/2014/main" id="{4DBB8C26-F475-89E9-856C-E73BAF7D11F6}"/>
              </a:ext>
            </a:extLst>
          </p:cNvPr>
          <p:cNvSpPr/>
          <p:nvPr/>
        </p:nvSpPr>
        <p:spPr>
          <a:xfrm>
            <a:off x="9295261" y="1548512"/>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WG15</a:t>
            </a:r>
          </a:p>
        </p:txBody>
      </p:sp>
      <p:sp>
        <p:nvSpPr>
          <p:cNvPr id="40" name="Hexagon 39">
            <a:extLst>
              <a:ext uri="{FF2B5EF4-FFF2-40B4-BE49-F238E27FC236}">
                <a16:creationId xmlns:a16="http://schemas.microsoft.com/office/drawing/2014/main" id="{9AD4F958-ECF4-2D55-BA55-81062AAEBC0E}"/>
              </a:ext>
            </a:extLst>
          </p:cNvPr>
          <p:cNvSpPr/>
          <p:nvPr/>
        </p:nvSpPr>
        <p:spPr>
          <a:xfrm>
            <a:off x="7412573" y="215094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WG17</a:t>
            </a:r>
          </a:p>
        </p:txBody>
      </p:sp>
      <p:sp>
        <p:nvSpPr>
          <p:cNvPr id="41" name="Hexagon 40">
            <a:extLst>
              <a:ext uri="{FF2B5EF4-FFF2-40B4-BE49-F238E27FC236}">
                <a16:creationId xmlns:a16="http://schemas.microsoft.com/office/drawing/2014/main" id="{CC7C425B-3062-EA5F-3CE7-272B03D72623}"/>
              </a:ext>
            </a:extLst>
          </p:cNvPr>
          <p:cNvSpPr/>
          <p:nvPr/>
        </p:nvSpPr>
        <p:spPr>
          <a:xfrm>
            <a:off x="2354292" y="1873320"/>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WG18</a:t>
            </a:r>
          </a:p>
        </p:txBody>
      </p:sp>
      <p:sp>
        <p:nvSpPr>
          <p:cNvPr id="42" name="Hexagon 41">
            <a:extLst>
              <a:ext uri="{FF2B5EF4-FFF2-40B4-BE49-F238E27FC236}">
                <a16:creationId xmlns:a16="http://schemas.microsoft.com/office/drawing/2014/main" id="{74B43E08-53CA-D429-C648-5208B715254B}"/>
              </a:ext>
            </a:extLst>
          </p:cNvPr>
          <p:cNvSpPr/>
          <p:nvPr/>
        </p:nvSpPr>
        <p:spPr>
          <a:xfrm>
            <a:off x="6962765" y="1839433"/>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WG19</a:t>
            </a:r>
          </a:p>
        </p:txBody>
      </p:sp>
      <p:sp>
        <p:nvSpPr>
          <p:cNvPr id="43" name="Hexagon 42">
            <a:extLst>
              <a:ext uri="{FF2B5EF4-FFF2-40B4-BE49-F238E27FC236}">
                <a16:creationId xmlns:a16="http://schemas.microsoft.com/office/drawing/2014/main" id="{94A3919A-7F26-4489-D7B9-5A11EE91829C}"/>
              </a:ext>
            </a:extLst>
          </p:cNvPr>
          <p:cNvSpPr/>
          <p:nvPr/>
        </p:nvSpPr>
        <p:spPr>
          <a:xfrm>
            <a:off x="6042286" y="1857922"/>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WG20</a:t>
            </a:r>
          </a:p>
        </p:txBody>
      </p:sp>
      <p:sp>
        <p:nvSpPr>
          <p:cNvPr id="44" name="Content Placeholder 49">
            <a:extLst>
              <a:ext uri="{FF2B5EF4-FFF2-40B4-BE49-F238E27FC236}">
                <a16:creationId xmlns:a16="http://schemas.microsoft.com/office/drawing/2014/main" id="{634D6B23-2774-C5CB-4D07-BE492AA09A26}"/>
              </a:ext>
            </a:extLst>
          </p:cNvPr>
          <p:cNvSpPr txBox="1">
            <a:spLocks/>
          </p:cNvSpPr>
          <p:nvPr/>
        </p:nvSpPr>
        <p:spPr>
          <a:xfrm>
            <a:off x="39050" y="4404770"/>
            <a:ext cx="12006471" cy="2118409"/>
          </a:xfrm>
          <a:prstGeom prst="rect">
            <a:avLst/>
          </a:prstGeom>
          <a:solidFill>
            <a:schemeClr val="bg1"/>
          </a:solidFill>
        </p:spPr>
        <p:txBody>
          <a:bodyPr numCol="3">
            <a:normAutofit fontScale="47500" lnSpcReduction="2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r>
              <a:rPr lang="en-US" dirty="0"/>
              <a:t>WG00 </a:t>
            </a:r>
            <a:r>
              <a:rPr lang="en-US" dirty="0" err="1"/>
              <a:t>Agrisemantics</a:t>
            </a:r>
            <a:r>
              <a:rPr lang="en-US" dirty="0"/>
              <a:t> PoC</a:t>
            </a:r>
          </a:p>
          <a:p>
            <a:r>
              <a:rPr lang="en-US" dirty="0"/>
              <a:t>WG01 In-Field Product ID Seeding Pilot</a:t>
            </a:r>
          </a:p>
          <a:p>
            <a:r>
              <a:rPr lang="en-US" dirty="0"/>
              <a:t>WG03 Product Catalog</a:t>
            </a:r>
          </a:p>
          <a:p>
            <a:r>
              <a:rPr lang="en-US" dirty="0"/>
              <a:t>WG04 Ag Lab Data (Modus)</a:t>
            </a:r>
          </a:p>
          <a:p>
            <a:r>
              <a:rPr lang="en-US" dirty="0"/>
              <a:t>WG05 Mix Ticket (dispensing Work Order/Record)</a:t>
            </a:r>
          </a:p>
          <a:p>
            <a:r>
              <a:rPr lang="en-US" dirty="0"/>
              <a:t>WG06 Farm Inputs: Reference Data</a:t>
            </a:r>
          </a:p>
          <a:p>
            <a:r>
              <a:rPr lang="en-US" dirty="0"/>
              <a:t>WG07 Farm Inputs: Work Order, Work Record</a:t>
            </a:r>
          </a:p>
          <a:p>
            <a:r>
              <a:rPr lang="en-US" dirty="0"/>
              <a:t>WG08 In-Field Product ID ADAPT Plugin </a:t>
            </a:r>
          </a:p>
          <a:p>
            <a:r>
              <a:rPr lang="en-US" dirty="0"/>
              <a:t>WG09 Linked Data (</a:t>
            </a:r>
            <a:r>
              <a:rPr lang="en-US" dirty="0" err="1"/>
              <a:t>DatasetMetadata</a:t>
            </a:r>
            <a:r>
              <a:rPr lang="en-US" dirty="0"/>
              <a:t>)</a:t>
            </a:r>
          </a:p>
          <a:p>
            <a:r>
              <a:rPr lang="en-US" dirty="0"/>
              <a:t>WG11 LATAM Soil Data</a:t>
            </a:r>
          </a:p>
          <a:p>
            <a:r>
              <a:rPr lang="en-US" dirty="0"/>
              <a:t>WG12 PAIL irrigation, Obs. &amp; Meas. (ISO 7673)</a:t>
            </a:r>
          </a:p>
          <a:p>
            <a:r>
              <a:rPr lang="en-US" dirty="0"/>
              <a:t>WG13 Closed Loop Spray</a:t>
            </a:r>
          </a:p>
          <a:p>
            <a:r>
              <a:rPr lang="en-US" dirty="0"/>
              <a:t>WG15 Scale Ticket</a:t>
            </a:r>
          </a:p>
          <a:p>
            <a:r>
              <a:rPr lang="en-US" dirty="0"/>
              <a:t>WG16 Crop Protection Product Guidelines</a:t>
            </a:r>
          </a:p>
          <a:p>
            <a:r>
              <a:rPr lang="en-US" dirty="0"/>
              <a:t>WG17 Field Boundaries: Terms &amp; Definitions</a:t>
            </a:r>
          </a:p>
          <a:p>
            <a:r>
              <a:rPr lang="en-US" dirty="0"/>
              <a:t>WG18 Crop Nutrition 3</a:t>
            </a:r>
            <a:r>
              <a:rPr lang="en-US" baseline="30000" dirty="0"/>
              <a:t>rd</a:t>
            </a:r>
            <a:r>
              <a:rPr lang="en-US" dirty="0"/>
              <a:t> Party Product Management</a:t>
            </a:r>
          </a:p>
          <a:p>
            <a:r>
              <a:rPr lang="en-US" dirty="0"/>
              <a:t>WG19 ADAPT Serialization</a:t>
            </a:r>
          </a:p>
          <a:p>
            <a:r>
              <a:rPr lang="en-US" dirty="0"/>
              <a:t>WG20 Traceability API</a:t>
            </a:r>
          </a:p>
          <a:p>
            <a:r>
              <a:rPr lang="en-US" dirty="0"/>
              <a:t>WG22 Booking &amp; Prepay Reporting</a:t>
            </a:r>
          </a:p>
          <a:p>
            <a:r>
              <a:rPr lang="en-US" dirty="0"/>
              <a:t>WG24 Field Boundary: GNSS Accuracy</a:t>
            </a:r>
          </a:p>
          <a:p>
            <a:r>
              <a:rPr lang="en-US" dirty="0"/>
              <a:t>WG25 Dairy Feed Data Standards Assessment</a:t>
            </a:r>
          </a:p>
          <a:p>
            <a:r>
              <a:rPr lang="en-US" dirty="0"/>
              <a:t>WG26 Data Ethics and Stewardship</a:t>
            </a:r>
          </a:p>
          <a:p>
            <a:r>
              <a:rPr lang="en-US" dirty="0"/>
              <a:t>WG27 Entity Identification Rules</a:t>
            </a:r>
          </a:p>
          <a:p>
            <a:r>
              <a:rPr lang="en-US" dirty="0"/>
              <a:t>WG28 Modus: Plant Tissue Methods</a:t>
            </a:r>
          </a:p>
          <a:p>
            <a:r>
              <a:rPr lang="en-US" dirty="0"/>
              <a:t>WG29 Dealer Lookup</a:t>
            </a:r>
          </a:p>
          <a:p>
            <a:r>
              <a:rPr lang="en-US" dirty="0"/>
              <a:t>WG31 Field Operations Controlled Vocabulary</a:t>
            </a:r>
          </a:p>
          <a:p>
            <a:r>
              <a:rPr lang="en-US" dirty="0"/>
              <a:t>WG32 Crop Protection Work Record Exchange</a:t>
            </a:r>
          </a:p>
          <a:p>
            <a:r>
              <a:rPr lang="en-US" dirty="0"/>
              <a:t>WG33 Modus: v2 Schema</a:t>
            </a:r>
          </a:p>
          <a:p>
            <a:r>
              <a:rPr lang="en-US" dirty="0"/>
              <a:t>WG34: Field Boundary: Obstacles</a:t>
            </a:r>
          </a:p>
          <a:p>
            <a:endParaRPr lang="en-US" dirty="0"/>
          </a:p>
        </p:txBody>
      </p:sp>
      <p:sp>
        <p:nvSpPr>
          <p:cNvPr id="45" name="Hexagon 44">
            <a:extLst>
              <a:ext uri="{FF2B5EF4-FFF2-40B4-BE49-F238E27FC236}">
                <a16:creationId xmlns:a16="http://schemas.microsoft.com/office/drawing/2014/main" id="{A1545FD7-D586-67C7-770C-8BD6E24DEE0E}"/>
              </a:ext>
            </a:extLst>
          </p:cNvPr>
          <p:cNvSpPr/>
          <p:nvPr/>
        </p:nvSpPr>
        <p:spPr>
          <a:xfrm>
            <a:off x="4648091" y="2134150"/>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WG00</a:t>
            </a:r>
          </a:p>
        </p:txBody>
      </p:sp>
      <p:sp>
        <p:nvSpPr>
          <p:cNvPr id="2" name="Hexagon 1">
            <a:extLst>
              <a:ext uri="{FF2B5EF4-FFF2-40B4-BE49-F238E27FC236}">
                <a16:creationId xmlns:a16="http://schemas.microsoft.com/office/drawing/2014/main" id="{4C8DA53F-173D-C743-C261-DB90F318BB43}"/>
              </a:ext>
            </a:extLst>
          </p:cNvPr>
          <p:cNvSpPr/>
          <p:nvPr/>
        </p:nvSpPr>
        <p:spPr>
          <a:xfrm>
            <a:off x="4187851" y="1855769"/>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WG01</a:t>
            </a:r>
          </a:p>
        </p:txBody>
      </p:sp>
      <p:sp>
        <p:nvSpPr>
          <p:cNvPr id="3" name="Hexagon 2">
            <a:extLst>
              <a:ext uri="{FF2B5EF4-FFF2-40B4-BE49-F238E27FC236}">
                <a16:creationId xmlns:a16="http://schemas.microsoft.com/office/drawing/2014/main" id="{D92B20B7-3B10-A763-D426-648D94B9FED8}"/>
              </a:ext>
            </a:extLst>
          </p:cNvPr>
          <p:cNvSpPr/>
          <p:nvPr/>
        </p:nvSpPr>
        <p:spPr>
          <a:xfrm>
            <a:off x="1886371" y="2171737"/>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WG03</a:t>
            </a:r>
          </a:p>
        </p:txBody>
      </p:sp>
      <p:sp>
        <p:nvSpPr>
          <p:cNvPr id="16" name="Hexagon 15">
            <a:extLst>
              <a:ext uri="{FF2B5EF4-FFF2-40B4-BE49-F238E27FC236}">
                <a16:creationId xmlns:a16="http://schemas.microsoft.com/office/drawing/2014/main" id="{F7DA2CF7-F296-09C1-42DD-F26DF6E291B8}"/>
              </a:ext>
            </a:extLst>
          </p:cNvPr>
          <p:cNvSpPr/>
          <p:nvPr/>
        </p:nvSpPr>
        <p:spPr>
          <a:xfrm>
            <a:off x="6492093" y="1580819"/>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WG05</a:t>
            </a:r>
          </a:p>
        </p:txBody>
      </p:sp>
      <p:sp>
        <p:nvSpPr>
          <p:cNvPr id="18" name="Hexagon 17">
            <a:extLst>
              <a:ext uri="{FF2B5EF4-FFF2-40B4-BE49-F238E27FC236}">
                <a16:creationId xmlns:a16="http://schemas.microsoft.com/office/drawing/2014/main" id="{8BC7869B-6BB9-339B-E1B0-EA485747196D}"/>
              </a:ext>
            </a:extLst>
          </p:cNvPr>
          <p:cNvSpPr/>
          <p:nvPr/>
        </p:nvSpPr>
        <p:spPr>
          <a:xfrm>
            <a:off x="7423005" y="1584243"/>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WG06</a:t>
            </a:r>
          </a:p>
        </p:txBody>
      </p:sp>
      <p:sp>
        <p:nvSpPr>
          <p:cNvPr id="20" name="Hexagon 19">
            <a:extLst>
              <a:ext uri="{FF2B5EF4-FFF2-40B4-BE49-F238E27FC236}">
                <a16:creationId xmlns:a16="http://schemas.microsoft.com/office/drawing/2014/main" id="{D5C38E85-8C49-B685-AFC7-B848AD75FD8F}"/>
              </a:ext>
            </a:extLst>
          </p:cNvPr>
          <p:cNvSpPr/>
          <p:nvPr/>
        </p:nvSpPr>
        <p:spPr>
          <a:xfrm>
            <a:off x="5569754" y="214493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WG07</a:t>
            </a:r>
          </a:p>
        </p:txBody>
      </p:sp>
      <p:sp>
        <p:nvSpPr>
          <p:cNvPr id="22" name="Hexagon 21">
            <a:extLst>
              <a:ext uri="{FF2B5EF4-FFF2-40B4-BE49-F238E27FC236}">
                <a16:creationId xmlns:a16="http://schemas.microsoft.com/office/drawing/2014/main" id="{525B263F-D8F8-FF23-3399-CA9A614C1DFE}"/>
              </a:ext>
            </a:extLst>
          </p:cNvPr>
          <p:cNvSpPr/>
          <p:nvPr/>
        </p:nvSpPr>
        <p:spPr>
          <a:xfrm>
            <a:off x="3706747" y="214356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WG08</a:t>
            </a:r>
          </a:p>
        </p:txBody>
      </p:sp>
      <p:sp>
        <p:nvSpPr>
          <p:cNvPr id="24" name="Hexagon 23">
            <a:extLst>
              <a:ext uri="{FF2B5EF4-FFF2-40B4-BE49-F238E27FC236}">
                <a16:creationId xmlns:a16="http://schemas.microsoft.com/office/drawing/2014/main" id="{0970714C-F55F-9CBE-CE3A-B96A5C98D2E2}"/>
              </a:ext>
            </a:extLst>
          </p:cNvPr>
          <p:cNvSpPr/>
          <p:nvPr/>
        </p:nvSpPr>
        <p:spPr>
          <a:xfrm>
            <a:off x="8824589" y="1828800"/>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WG09</a:t>
            </a:r>
          </a:p>
        </p:txBody>
      </p:sp>
      <p:sp>
        <p:nvSpPr>
          <p:cNvPr id="28" name="Hexagon 27">
            <a:extLst>
              <a:ext uri="{FF2B5EF4-FFF2-40B4-BE49-F238E27FC236}">
                <a16:creationId xmlns:a16="http://schemas.microsoft.com/office/drawing/2014/main" id="{B80D63A3-8714-DBA7-03EF-980B234789A6}"/>
              </a:ext>
            </a:extLst>
          </p:cNvPr>
          <p:cNvSpPr/>
          <p:nvPr/>
        </p:nvSpPr>
        <p:spPr>
          <a:xfrm>
            <a:off x="2822213" y="1594742"/>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a:t>WG22</a:t>
            </a:r>
          </a:p>
        </p:txBody>
      </p:sp>
      <p:sp>
        <p:nvSpPr>
          <p:cNvPr id="29" name="Hexagon 28">
            <a:extLst>
              <a:ext uri="{FF2B5EF4-FFF2-40B4-BE49-F238E27FC236}">
                <a16:creationId xmlns:a16="http://schemas.microsoft.com/office/drawing/2014/main" id="{C96AACB9-4BE4-62C9-16FD-2AB744C0CA43}"/>
              </a:ext>
            </a:extLst>
          </p:cNvPr>
          <p:cNvSpPr/>
          <p:nvPr/>
        </p:nvSpPr>
        <p:spPr>
          <a:xfrm>
            <a:off x="5573131" y="1594856"/>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dirty="0"/>
              <a:t>WG25</a:t>
            </a:r>
          </a:p>
        </p:txBody>
      </p:sp>
      <p:sp>
        <p:nvSpPr>
          <p:cNvPr id="30" name="Hexagon 29">
            <a:extLst>
              <a:ext uri="{FF2B5EF4-FFF2-40B4-BE49-F238E27FC236}">
                <a16:creationId xmlns:a16="http://schemas.microsoft.com/office/drawing/2014/main" id="{A6F76AB4-786C-231E-7B5A-DBBC076948F1}"/>
              </a:ext>
            </a:extLst>
          </p:cNvPr>
          <p:cNvSpPr/>
          <p:nvPr/>
        </p:nvSpPr>
        <p:spPr>
          <a:xfrm>
            <a:off x="6023280" y="1310265"/>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dirty="0"/>
              <a:t>WG24</a:t>
            </a:r>
          </a:p>
        </p:txBody>
      </p:sp>
      <p:sp>
        <p:nvSpPr>
          <p:cNvPr id="31" name="Hexagon 30">
            <a:extLst>
              <a:ext uri="{FF2B5EF4-FFF2-40B4-BE49-F238E27FC236}">
                <a16:creationId xmlns:a16="http://schemas.microsoft.com/office/drawing/2014/main" id="{87AAB7A0-E17B-5825-C95B-FF811F4F413F}"/>
              </a:ext>
            </a:extLst>
          </p:cNvPr>
          <p:cNvSpPr/>
          <p:nvPr/>
        </p:nvSpPr>
        <p:spPr>
          <a:xfrm>
            <a:off x="6962272" y="1294880"/>
            <a:ext cx="534579"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a:ln>
                  <a:noFill/>
                </a:ln>
                <a:solidFill>
                  <a:srgbClr val="000000"/>
                </a:solidFill>
                <a:effectLst/>
                <a:uFillTx/>
                <a:latin typeface="Calibri"/>
                <a:ea typeface="Calibri"/>
                <a:cs typeface="Calibri"/>
                <a:sym typeface="Calibri"/>
              </a:rPr>
              <a:t>WG25</a:t>
            </a:r>
          </a:p>
        </p:txBody>
      </p:sp>
      <p:pic>
        <p:nvPicPr>
          <p:cNvPr id="47" name="Picture 46">
            <a:extLst>
              <a:ext uri="{FF2B5EF4-FFF2-40B4-BE49-F238E27FC236}">
                <a16:creationId xmlns:a16="http://schemas.microsoft.com/office/drawing/2014/main" id="{C82C1213-9AFA-A329-BFDD-E55E8C66DEFC}"/>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82823" y="2889809"/>
            <a:ext cx="11280913" cy="1083129"/>
          </a:xfrm>
          <a:prstGeom prst="rect">
            <a:avLst/>
          </a:prstGeom>
        </p:spPr>
      </p:pic>
      <p:sp>
        <p:nvSpPr>
          <p:cNvPr id="48" name="TextBox 47">
            <a:extLst>
              <a:ext uri="{FF2B5EF4-FFF2-40B4-BE49-F238E27FC236}">
                <a16:creationId xmlns:a16="http://schemas.microsoft.com/office/drawing/2014/main" id="{99BBFF7B-38D9-7646-049E-7B560EF86644}"/>
              </a:ext>
            </a:extLst>
          </p:cNvPr>
          <p:cNvSpPr txBox="1"/>
          <p:nvPr/>
        </p:nvSpPr>
        <p:spPr>
          <a:xfrm>
            <a:off x="1421711" y="3885990"/>
            <a:ext cx="1603825"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n-US" sz="1400"/>
              <a:t>Input manufacturer</a:t>
            </a:r>
          </a:p>
        </p:txBody>
      </p:sp>
      <p:sp>
        <p:nvSpPr>
          <p:cNvPr id="49" name="TextBox 48">
            <a:extLst>
              <a:ext uri="{FF2B5EF4-FFF2-40B4-BE49-F238E27FC236}">
                <a16:creationId xmlns:a16="http://schemas.microsoft.com/office/drawing/2014/main" id="{E3252AFB-19EF-935E-15BB-A94F96A6D167}"/>
              </a:ext>
            </a:extLst>
          </p:cNvPr>
          <p:cNvSpPr txBox="1"/>
          <p:nvPr/>
        </p:nvSpPr>
        <p:spPr>
          <a:xfrm>
            <a:off x="3448470" y="3855611"/>
            <a:ext cx="1974424"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n-US" sz="1400"/>
              <a:t>Input distribution/retail</a:t>
            </a:r>
          </a:p>
        </p:txBody>
      </p:sp>
      <p:sp>
        <p:nvSpPr>
          <p:cNvPr id="50" name="TextBox 49">
            <a:extLst>
              <a:ext uri="{FF2B5EF4-FFF2-40B4-BE49-F238E27FC236}">
                <a16:creationId xmlns:a16="http://schemas.microsoft.com/office/drawing/2014/main" id="{FA24A6C4-FC05-7B67-90F5-93B54D177D65}"/>
              </a:ext>
            </a:extLst>
          </p:cNvPr>
          <p:cNvSpPr txBox="1"/>
          <p:nvPr/>
        </p:nvSpPr>
        <p:spPr>
          <a:xfrm>
            <a:off x="6051113" y="3888089"/>
            <a:ext cx="1000668"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n-US" sz="1400"/>
              <a:t>Farm</a:t>
            </a:r>
          </a:p>
        </p:txBody>
      </p:sp>
      <p:sp>
        <p:nvSpPr>
          <p:cNvPr id="51" name="TextBox 50">
            <a:extLst>
              <a:ext uri="{FF2B5EF4-FFF2-40B4-BE49-F238E27FC236}">
                <a16:creationId xmlns:a16="http://schemas.microsoft.com/office/drawing/2014/main" id="{9A363009-76B7-829E-0483-9619CF157441}"/>
              </a:ext>
            </a:extLst>
          </p:cNvPr>
          <p:cNvSpPr txBox="1"/>
          <p:nvPr/>
        </p:nvSpPr>
        <p:spPr>
          <a:xfrm>
            <a:off x="8241883" y="3888089"/>
            <a:ext cx="1300984"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n-US" sz="1400"/>
              <a:t>Field operations</a:t>
            </a:r>
          </a:p>
        </p:txBody>
      </p:sp>
      <p:sp>
        <p:nvSpPr>
          <p:cNvPr id="52" name="TextBox 51">
            <a:extLst>
              <a:ext uri="{FF2B5EF4-FFF2-40B4-BE49-F238E27FC236}">
                <a16:creationId xmlns:a16="http://schemas.microsoft.com/office/drawing/2014/main" id="{3BEE53B9-DECF-73B8-04F4-02140B6D2821}"/>
              </a:ext>
            </a:extLst>
          </p:cNvPr>
          <p:cNvSpPr txBox="1"/>
          <p:nvPr/>
        </p:nvSpPr>
        <p:spPr>
          <a:xfrm>
            <a:off x="10613696" y="3885990"/>
            <a:ext cx="1241755"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n-US" sz="1400"/>
              <a:t>Processor</a:t>
            </a:r>
          </a:p>
        </p:txBody>
      </p:sp>
      <p:sp>
        <p:nvSpPr>
          <p:cNvPr id="6" name="Hexagon 5">
            <a:extLst>
              <a:ext uri="{FF2B5EF4-FFF2-40B4-BE49-F238E27FC236}">
                <a16:creationId xmlns:a16="http://schemas.microsoft.com/office/drawing/2014/main" id="{325E3159-E615-05DA-C0E4-EF2FC797A506}"/>
              </a:ext>
            </a:extLst>
          </p:cNvPr>
          <p:cNvSpPr/>
          <p:nvPr/>
        </p:nvSpPr>
        <p:spPr>
          <a:xfrm>
            <a:off x="3737584" y="1593658"/>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WG28</a:t>
            </a:r>
          </a:p>
        </p:txBody>
      </p:sp>
      <p:sp>
        <p:nvSpPr>
          <p:cNvPr id="7" name="Hexagon 6">
            <a:extLst>
              <a:ext uri="{FF2B5EF4-FFF2-40B4-BE49-F238E27FC236}">
                <a16:creationId xmlns:a16="http://schemas.microsoft.com/office/drawing/2014/main" id="{7531BE78-D8C7-5881-E83A-BCB60BBA5D50}"/>
              </a:ext>
            </a:extLst>
          </p:cNvPr>
          <p:cNvSpPr/>
          <p:nvPr/>
        </p:nvSpPr>
        <p:spPr>
          <a:xfrm>
            <a:off x="7883487" y="1278654"/>
            <a:ext cx="531846" cy="48842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dirty="0"/>
              <a:t>WG29</a:t>
            </a:r>
          </a:p>
        </p:txBody>
      </p:sp>
      <p:sp>
        <p:nvSpPr>
          <p:cNvPr id="8" name="Hexagon 7">
            <a:extLst>
              <a:ext uri="{FF2B5EF4-FFF2-40B4-BE49-F238E27FC236}">
                <a16:creationId xmlns:a16="http://schemas.microsoft.com/office/drawing/2014/main" id="{D54B7B7F-2A66-921F-2AEC-04652450AB16}"/>
              </a:ext>
            </a:extLst>
          </p:cNvPr>
          <p:cNvSpPr/>
          <p:nvPr/>
        </p:nvSpPr>
        <p:spPr>
          <a:xfrm>
            <a:off x="4183139" y="2424851"/>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200" b="0" i="0" u="none" strike="noStrike" cap="none" spc="0" normalizeH="0" baseline="0" dirty="0">
                <a:ln>
                  <a:noFill/>
                </a:ln>
                <a:solidFill>
                  <a:srgbClr val="000000"/>
                </a:solidFill>
                <a:effectLst/>
                <a:uFillTx/>
                <a:latin typeface="Calibri"/>
                <a:ea typeface="Calibri"/>
                <a:cs typeface="Calibri"/>
                <a:sym typeface="Calibri"/>
              </a:rPr>
              <a:t>WG27</a:t>
            </a:r>
          </a:p>
        </p:txBody>
      </p:sp>
      <p:sp>
        <p:nvSpPr>
          <p:cNvPr id="9" name="Hexagon 8">
            <a:extLst>
              <a:ext uri="{FF2B5EF4-FFF2-40B4-BE49-F238E27FC236}">
                <a16:creationId xmlns:a16="http://schemas.microsoft.com/office/drawing/2014/main" id="{DA38C3F1-17E4-F168-6B82-F2673F8A8B4A}"/>
              </a:ext>
            </a:extLst>
          </p:cNvPr>
          <p:cNvSpPr/>
          <p:nvPr/>
        </p:nvSpPr>
        <p:spPr>
          <a:xfrm>
            <a:off x="4653562" y="1573021"/>
            <a:ext cx="531846" cy="490314"/>
          </a:xfrm>
          <a:prstGeom prst="hexagon">
            <a:avLst/>
          </a:prstGeom>
          <a:solidFill>
            <a:schemeClr val="accent6">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1200" dirty="0"/>
              <a:t>WG26</a:t>
            </a:r>
          </a:p>
        </p:txBody>
      </p:sp>
      <p:sp>
        <p:nvSpPr>
          <p:cNvPr id="10" name="Hexagon 9">
            <a:extLst>
              <a:ext uri="{FF2B5EF4-FFF2-40B4-BE49-F238E27FC236}">
                <a16:creationId xmlns:a16="http://schemas.microsoft.com/office/drawing/2014/main" id="{63F1FFB8-DA99-2A0F-8F3A-0C6C4E9B34E9}"/>
              </a:ext>
            </a:extLst>
          </p:cNvPr>
          <p:cNvSpPr/>
          <p:nvPr/>
        </p:nvSpPr>
        <p:spPr>
          <a:xfrm>
            <a:off x="7883245" y="2399683"/>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WG31</a:t>
            </a:r>
          </a:p>
        </p:txBody>
      </p:sp>
      <p:sp>
        <p:nvSpPr>
          <p:cNvPr id="5" name="Hexagon 4">
            <a:extLst>
              <a:ext uri="{FF2B5EF4-FFF2-40B4-BE49-F238E27FC236}">
                <a16:creationId xmlns:a16="http://schemas.microsoft.com/office/drawing/2014/main" id="{C5E67058-3A97-961C-504D-A2FB78F719AA}"/>
              </a:ext>
            </a:extLst>
          </p:cNvPr>
          <p:cNvSpPr/>
          <p:nvPr/>
        </p:nvSpPr>
        <p:spPr>
          <a:xfrm>
            <a:off x="6952033" y="2402614"/>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WG34</a:t>
            </a:r>
          </a:p>
        </p:txBody>
      </p:sp>
      <p:sp>
        <p:nvSpPr>
          <p:cNvPr id="11" name="Hexagon 10">
            <a:extLst>
              <a:ext uri="{FF2B5EF4-FFF2-40B4-BE49-F238E27FC236}">
                <a16:creationId xmlns:a16="http://schemas.microsoft.com/office/drawing/2014/main" id="{2A705AD2-2DC1-8EF1-BE40-B4FE7F8C516D}"/>
              </a:ext>
            </a:extLst>
          </p:cNvPr>
          <p:cNvSpPr/>
          <p:nvPr/>
        </p:nvSpPr>
        <p:spPr>
          <a:xfrm>
            <a:off x="6051113" y="2416894"/>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WG32</a:t>
            </a:r>
          </a:p>
        </p:txBody>
      </p:sp>
      <p:sp>
        <p:nvSpPr>
          <p:cNvPr id="12" name="Hexagon 11">
            <a:extLst>
              <a:ext uri="{FF2B5EF4-FFF2-40B4-BE49-F238E27FC236}">
                <a16:creationId xmlns:a16="http://schemas.microsoft.com/office/drawing/2014/main" id="{34E17FC1-8A33-5B73-AE6E-2EA612366CFA}"/>
              </a:ext>
            </a:extLst>
          </p:cNvPr>
          <p:cNvSpPr/>
          <p:nvPr/>
        </p:nvSpPr>
        <p:spPr>
          <a:xfrm>
            <a:off x="5103222" y="1857171"/>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WG33</a:t>
            </a:r>
          </a:p>
        </p:txBody>
      </p:sp>
    </p:spTree>
    <p:extLst>
      <p:ext uri="{BB962C8B-B14F-4D97-AF65-F5344CB8AC3E}">
        <p14:creationId xmlns:p14="http://schemas.microsoft.com/office/powerpoint/2010/main" val="897298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E5FF-6728-5A48-8CEC-DEEF866EE7F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200" dirty="0"/>
              <a:t>WG00 </a:t>
            </a:r>
            <a:r>
              <a:rPr lang="en-US" sz="3200" dirty="0" err="1"/>
              <a:t>Agrisemantics</a:t>
            </a:r>
            <a:endParaRPr lang="en-US" sz="3200" dirty="0"/>
          </a:p>
        </p:txBody>
      </p:sp>
      <p:sp>
        <p:nvSpPr>
          <p:cNvPr id="3" name="TextBox 2">
            <a:extLst>
              <a:ext uri="{FF2B5EF4-FFF2-40B4-BE49-F238E27FC236}">
                <a16:creationId xmlns:a16="http://schemas.microsoft.com/office/drawing/2014/main" id="{4D41AC98-C159-8F2B-22F9-8EB760625F2C}"/>
              </a:ext>
            </a:extLst>
          </p:cNvPr>
          <p:cNvSpPr txBox="1"/>
          <p:nvPr/>
        </p:nvSpPr>
        <p:spPr>
          <a:xfrm>
            <a:off x="8388625" y="739366"/>
            <a:ext cx="3468757" cy="2031325"/>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WG04 Co-Chair: Andres Ferreyra (Syngenta)</a:t>
            </a:r>
          </a:p>
          <a:p>
            <a:r>
              <a:rPr lang="en-US" b="1">
                <a:latin typeface="Arial" panose="020B0604020202020204" pitchFamily="34" charset="0"/>
                <a:cs typeface="Arial" panose="020B0604020202020204" pitchFamily="34" charset="0"/>
              </a:rPr>
              <a:t>WG04 Co-Chair: Samantha Murray (</a:t>
            </a:r>
            <a:r>
              <a:rPr lang="en-US" b="1" err="1">
                <a:latin typeface="Arial" panose="020B0604020202020204" pitchFamily="34" charset="0"/>
                <a:cs typeface="Arial" panose="020B0604020202020204" pitchFamily="34" charset="0"/>
              </a:rPr>
              <a:t>Proagrica</a:t>
            </a:r>
            <a:r>
              <a:rPr lang="en-US" b="1">
                <a:latin typeface="Arial" panose="020B0604020202020204" pitchFamily="34" charset="0"/>
                <a:cs typeface="Arial" panose="020B0604020202020204" pitchFamily="34" charset="0"/>
              </a:rPr>
              <a:t>)</a:t>
            </a: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AC7A9982-FBBE-A78B-51A2-02180EF57D38}"/>
              </a:ext>
            </a:extLst>
          </p:cNvPr>
          <p:cNvSpPr txBox="1">
            <a:spLocks/>
          </p:cNvSpPr>
          <p:nvPr/>
        </p:nvSpPr>
        <p:spPr>
          <a:xfrm>
            <a:off x="1107907" y="1378770"/>
            <a:ext cx="6886575" cy="4838700"/>
          </a:xfrm>
        </p:spPr>
        <p:txBody>
          <a:bodyPr>
            <a:normAutofit fontScale="92500"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lnSpc>
                <a:spcPct val="120000"/>
              </a:lnSpc>
              <a:buFont typeface="Arial"/>
              <a:buNone/>
            </a:pPr>
            <a:r>
              <a:rPr lang="en-US" sz="2000" b="1" dirty="0">
                <a:latin typeface="Arial" panose="020B0604020202020204" pitchFamily="34" charset="0"/>
                <a:cs typeface="Arial" panose="020B0604020202020204" pitchFamily="34" charset="0"/>
              </a:rPr>
              <a:t>Business Value: </a:t>
            </a:r>
          </a:p>
          <a:p>
            <a:pPr marL="233363" indent="0">
              <a:lnSpc>
                <a:spcPct val="120000"/>
              </a:lnSpc>
              <a:buFont typeface="Arial"/>
              <a:buNone/>
            </a:pPr>
            <a:r>
              <a:rPr lang="en-US" sz="2000" dirty="0">
                <a:latin typeface="Arial" panose="020B0604020202020204" pitchFamily="34" charset="0"/>
                <a:cs typeface="Arial" panose="020B0604020202020204" pitchFamily="34" charset="0"/>
              </a:rPr>
              <a:t>Develop and implement infrastructure to provide the industry with controlled vocabularies or variable-type registries seeking to enable the communication and preservation of the meaning of digital agriculture data as it is exchanged between different actors in agriculture.</a:t>
            </a:r>
            <a:endParaRPr lang="en-US" sz="2000" b="1" dirty="0">
              <a:latin typeface="Arial" panose="020B0604020202020204" pitchFamily="34" charset="0"/>
              <a:cs typeface="Arial" panose="020B0604020202020204" pitchFamily="34" charset="0"/>
            </a:endParaRPr>
          </a:p>
          <a:p>
            <a:pPr>
              <a:lnSpc>
                <a:spcPct val="120000"/>
              </a:lnSpc>
            </a:pPr>
            <a:endParaRPr lang="en-US" sz="2000" b="1" dirty="0">
              <a:latin typeface="Arial" panose="020B0604020202020204" pitchFamily="34" charset="0"/>
              <a:cs typeface="Arial" panose="020B0604020202020204" pitchFamily="34" charset="0"/>
            </a:endParaRPr>
          </a:p>
          <a:p>
            <a:pPr marL="0" indent="0">
              <a:lnSpc>
                <a:spcPct val="120000"/>
              </a:lnSpc>
              <a:buNone/>
            </a:pPr>
            <a:r>
              <a:rPr lang="en-US" sz="2000" b="1" dirty="0">
                <a:solidFill>
                  <a:srgbClr val="000000"/>
                </a:solidFill>
                <a:latin typeface="Arial" panose="020B0604020202020204" pitchFamily="34" charset="0"/>
                <a:cs typeface="Arial" panose="020B0604020202020204" pitchFamily="34" charset="0"/>
              </a:rPr>
              <a:t>Deliverables:</a:t>
            </a:r>
          </a:p>
          <a:p>
            <a:pPr marL="285750" indent="-285750">
              <a:lnSpc>
                <a:spcPct val="12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Proof of concept semantic type registry for the ag industry</a:t>
            </a:r>
          </a:p>
          <a:p>
            <a:pPr marL="285750" indent="-285750">
              <a:lnSpc>
                <a:spcPct val="120000"/>
              </a:lnSpc>
              <a:buFont typeface="Arial" panose="020B0604020202020204" pitchFamily="34" charset="0"/>
              <a:buChar char="•"/>
            </a:pPr>
            <a:r>
              <a:rPr lang="en-US" sz="2000" dirty="0">
                <a:latin typeface="Arial" panose="020B0604020202020204" pitchFamily="34" charset="0"/>
                <a:cs typeface="Arial" panose="020B0604020202020204" pitchFamily="34" charset="0"/>
              </a:rPr>
              <a:t>Crop list objects and data able to map to other crop lists within the PoC Infrastructure</a:t>
            </a:r>
          </a:p>
          <a:p>
            <a:pPr marL="285750" indent="-285750">
              <a:lnSpc>
                <a:spcPct val="120000"/>
              </a:lnSpc>
              <a:buFont typeface="Arial" panose="020B0604020202020204" pitchFamily="34" charset="0"/>
              <a:buChar char="•"/>
            </a:pPr>
            <a:r>
              <a:rPr lang="en-US" sz="2000" dirty="0">
                <a:latin typeface="Arial" panose="020B0604020202020204" pitchFamily="34" charset="0"/>
                <a:cs typeface="Arial" panose="020B0604020202020204" pitchFamily="34" charset="0"/>
              </a:rPr>
              <a:t>Recommended policies and procedures to manage semantic resources administered by </a:t>
            </a:r>
            <a:r>
              <a:rPr lang="en-US" sz="2000" dirty="0" err="1">
                <a:latin typeface="Arial" panose="020B0604020202020204" pitchFamily="34" charset="0"/>
                <a:cs typeface="Arial" panose="020B0604020202020204" pitchFamily="34" charset="0"/>
              </a:rPr>
              <a:t>AgGateway</a:t>
            </a:r>
            <a:endParaRPr lang="en-US" sz="2000" dirty="0">
              <a:latin typeface="Arial" panose="020B0604020202020204" pitchFamily="34" charset="0"/>
              <a:cs typeface="Arial" panose="020B0604020202020204" pitchFamily="34" charset="0"/>
            </a:endParaRPr>
          </a:p>
          <a:p>
            <a:pPr marL="285750" indent="-285750">
              <a:lnSpc>
                <a:spcPct val="120000"/>
              </a:lnSpc>
              <a:buFont typeface="Arial" panose="020B0604020202020204" pitchFamily="34" charset="0"/>
              <a:buChar char="•"/>
            </a:pPr>
            <a:endParaRPr lang="en-US" sz="20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tabLst/>
              <a:defRPr/>
            </a:pPr>
            <a:endParaRPr lang="en-US" sz="2000" b="1" kern="1200" dirty="0">
              <a:latin typeface="Arial" panose="020B0604020202020204" pitchFamily="34" charset="0"/>
              <a:ea typeface="+mn-ea"/>
              <a:cs typeface="Arial" panose="020B0604020202020204" pitchFamily="34" charset="0"/>
            </a:endParaRPr>
          </a:p>
        </p:txBody>
      </p:sp>
      <p:pic>
        <p:nvPicPr>
          <p:cNvPr id="6" name="Picture 5">
            <a:extLst>
              <a:ext uri="{FF2B5EF4-FFF2-40B4-BE49-F238E27FC236}">
                <a16:creationId xmlns:a16="http://schemas.microsoft.com/office/drawing/2014/main" id="{7E8D5FF5-F15E-E78C-08D8-679480B73F07}"/>
              </a:ext>
            </a:extLst>
          </p:cNvPr>
          <p:cNvPicPr>
            <a:picLocks noChangeAspect="1"/>
          </p:cNvPicPr>
          <p:nvPr/>
        </p:nvPicPr>
        <p:blipFill>
          <a:blip r:embed="rId2"/>
          <a:stretch>
            <a:fillRect/>
          </a:stretch>
        </p:blipFill>
        <p:spPr>
          <a:xfrm>
            <a:off x="8498063" y="3039245"/>
            <a:ext cx="2153265" cy="2910348"/>
          </a:xfrm>
          <a:prstGeom prst="rect">
            <a:avLst/>
          </a:prstGeom>
        </p:spPr>
      </p:pic>
    </p:spTree>
    <p:extLst>
      <p:ext uri="{BB962C8B-B14F-4D97-AF65-F5344CB8AC3E}">
        <p14:creationId xmlns:p14="http://schemas.microsoft.com/office/powerpoint/2010/main" val="87258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WG04, WG11 Ag Lab Data (Modus 2.0)</a:t>
            </a:r>
          </a:p>
        </p:txBody>
      </p:sp>
      <p:sp>
        <p:nvSpPr>
          <p:cNvPr id="11" name="TextBox 10">
            <a:extLst>
              <a:ext uri="{FF2B5EF4-FFF2-40B4-BE49-F238E27FC236}">
                <a16:creationId xmlns:a16="http://schemas.microsoft.com/office/drawing/2014/main" id="{ECBEFF4D-5FE5-4146-84C1-DF46B9670D17}"/>
              </a:ext>
            </a:extLst>
          </p:cNvPr>
          <p:cNvSpPr txBox="1"/>
          <p:nvPr/>
        </p:nvSpPr>
        <p:spPr>
          <a:xfrm>
            <a:off x="8283505" y="436588"/>
            <a:ext cx="4084425" cy="1754326"/>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WG04 Chair: Open</a:t>
            </a:r>
          </a:p>
          <a:p>
            <a:r>
              <a:rPr lang="en-US" b="1" dirty="0">
                <a:latin typeface="Arial" panose="020B0604020202020204" pitchFamily="34" charset="0"/>
                <a:cs typeface="Arial" panose="020B0604020202020204" pitchFamily="34" charset="0"/>
              </a:rPr>
              <a:t>WG11 Chair: Ronaldo Pereira de Oliveira (</a:t>
            </a:r>
            <a:r>
              <a:rPr lang="en-US" b="1" dirty="0" err="1">
                <a:latin typeface="Arial" panose="020B0604020202020204" pitchFamily="34" charset="0"/>
                <a:cs typeface="Arial" panose="020B0604020202020204" pitchFamily="34" charset="0"/>
              </a:rPr>
              <a:t>Embrapa</a:t>
            </a:r>
            <a:r>
              <a:rPr lang="en-US" b="1" dirty="0">
                <a:latin typeface="Arial" panose="020B0604020202020204" pitchFamily="34" charset="0"/>
                <a:cs typeface="Arial" panose="020B0604020202020204" pitchFamily="34" charset="0"/>
              </a:rPr>
              <a:t>)</a:t>
            </a:r>
          </a:p>
          <a:p>
            <a:r>
              <a:rPr lang="en-US" b="1" dirty="0">
                <a:latin typeface="Arial" panose="020B0604020202020204" pitchFamily="34" charset="0"/>
                <a:cs typeface="Arial" panose="020B0604020202020204" pitchFamily="34" charset="0"/>
              </a:rPr>
              <a:t>Staff Liaison: Ben Craker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Member Organizations:</a:t>
            </a:r>
          </a:p>
        </p:txBody>
      </p:sp>
      <p:sp>
        <p:nvSpPr>
          <p:cNvPr id="3" name="Content Placeholder 2">
            <a:extLst>
              <a:ext uri="{FF2B5EF4-FFF2-40B4-BE49-F238E27FC236}">
                <a16:creationId xmlns:a16="http://schemas.microsoft.com/office/drawing/2014/main" id="{5BF18B25-CA3E-2108-1D74-D1CAAB245909}"/>
              </a:ext>
            </a:extLst>
          </p:cNvPr>
          <p:cNvSpPr txBox="1">
            <a:spLocks/>
          </p:cNvSpPr>
          <p:nvPr/>
        </p:nvSpPr>
        <p:spPr>
          <a:xfrm>
            <a:off x="262221" y="1428051"/>
            <a:ext cx="6438899" cy="4838700"/>
          </a:xfrm>
        </p:spPr>
        <p:txBody>
          <a:bodyPr>
            <a:normAutofit fontScale="92500"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2000" b="1" dirty="0">
                <a:latin typeface="Arial" panose="020B0604020202020204" pitchFamily="34" charset="0"/>
                <a:cs typeface="Arial" panose="020B0604020202020204" pitchFamily="34" charset="0"/>
              </a:rPr>
              <a:t>Business Value: </a:t>
            </a:r>
          </a:p>
          <a:p>
            <a:pPr marL="233363" indent="0">
              <a:buFont typeface="Arial"/>
              <a:buNone/>
            </a:pPr>
            <a:r>
              <a:rPr lang="en-US" sz="2000" dirty="0">
                <a:latin typeface="Arial" panose="020B0604020202020204" pitchFamily="34" charset="0"/>
                <a:cs typeface="Arial" panose="020B0604020202020204" pitchFamily="34" charset="0"/>
              </a:rPr>
              <a:t>Standardized lab test data management to improve data exchange between labs and other software tools. Goal to clearly document test method used and efficiently transfer data among systems.</a:t>
            </a:r>
          </a:p>
          <a:p>
            <a:pPr marL="233363" indent="0">
              <a:buFont typeface="Arial"/>
              <a:buNone/>
            </a:pPr>
            <a:endParaRPr lang="en-US" sz="2000" b="1" dirty="0">
              <a:latin typeface="Arial" panose="020B0604020202020204" pitchFamily="34" charset="0"/>
              <a:cs typeface="Arial" panose="020B0604020202020204" pitchFamily="34" charset="0"/>
            </a:endParaRPr>
          </a:p>
          <a:p>
            <a:pPr marL="0" indent="0">
              <a:buNone/>
            </a:pPr>
            <a:r>
              <a:rPr lang="en-US" sz="2000" b="1" dirty="0">
                <a:solidFill>
                  <a:srgbClr val="000000"/>
                </a:solidFill>
                <a:latin typeface="Arial" panose="020B0604020202020204" pitchFamily="34" charset="0"/>
                <a:cs typeface="Arial" panose="020B0604020202020204" pitchFamily="34" charset="0"/>
              </a:rPr>
              <a:t>Scope: </a:t>
            </a:r>
            <a:r>
              <a:rPr lang="en-US" sz="2000" dirty="0">
                <a:solidFill>
                  <a:srgbClr val="000000"/>
                </a:solidFill>
                <a:latin typeface="Arial" panose="020B0604020202020204" pitchFamily="34" charset="0"/>
                <a:cs typeface="Arial" panose="020B0604020202020204" pitchFamily="34" charset="0"/>
              </a:rPr>
              <a:t>Soil and Manure methods as well as data exchange schema. Separate working groups to follow focused on plant/botanical, water, feed, nematode, micro-organisms, etc. methods to follow</a:t>
            </a:r>
          </a:p>
          <a:p>
            <a:endParaRPr lang="en-US" sz="2000" b="1" dirty="0">
              <a:latin typeface="Arial" panose="020B0604020202020204" pitchFamily="34" charset="0"/>
              <a:cs typeface="Arial" panose="020B0604020202020204" pitchFamily="34" charset="0"/>
            </a:endParaRPr>
          </a:p>
          <a:p>
            <a:pPr marL="0" indent="0">
              <a:buNone/>
            </a:pPr>
            <a:r>
              <a:rPr lang="en-US" sz="2000" b="1" dirty="0">
                <a:solidFill>
                  <a:srgbClr val="000000"/>
                </a:solidFill>
                <a:latin typeface="Arial" panose="020B0604020202020204" pitchFamily="34" charset="0"/>
                <a:cs typeface="Arial" panose="020B0604020202020204" pitchFamily="34" charset="0"/>
              </a:rPr>
              <a:t>Deliverables:</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Updated Modus method lists (soil &amp; manure)</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Alignment with ADAPT, ISO 7673-2 Observations and Measurements</a:t>
            </a:r>
          </a:p>
          <a:p>
            <a:pPr marL="285750" indent="-285750">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JSON and XML Schema</a:t>
            </a:r>
          </a:p>
          <a:p>
            <a:pPr marL="0" indent="0">
              <a:buFont typeface="Arial"/>
              <a:buNone/>
            </a:pPr>
            <a:endParaRPr lang="en-US" sz="20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kern="1200" dirty="0">
              <a:latin typeface="Arial" panose="020B0604020202020204" pitchFamily="34" charset="0"/>
              <a:ea typeface="+mn-ea"/>
              <a:cs typeface="Arial" panose="020B0604020202020204" pitchFamily="34" charset="0"/>
            </a:endParaRPr>
          </a:p>
        </p:txBody>
      </p:sp>
      <p:graphicFrame>
        <p:nvGraphicFramePr>
          <p:cNvPr id="9" name="Table 8">
            <a:extLst>
              <a:ext uri="{FF2B5EF4-FFF2-40B4-BE49-F238E27FC236}">
                <a16:creationId xmlns:a16="http://schemas.microsoft.com/office/drawing/2014/main" id="{ECD51758-5B4E-BC5B-BBF1-FFE1F97BE74B}"/>
              </a:ext>
            </a:extLst>
          </p:cNvPr>
          <p:cNvGraphicFramePr>
            <a:graphicFrameLocks noGrp="1"/>
          </p:cNvGraphicFramePr>
          <p:nvPr/>
        </p:nvGraphicFramePr>
        <p:xfrm>
          <a:off x="9646955" y="2148075"/>
          <a:ext cx="2545045" cy="1487805"/>
        </p:xfrm>
        <a:graphic>
          <a:graphicData uri="http://schemas.openxmlformats.org/drawingml/2006/table">
            <a:tbl>
              <a:tblPr>
                <a:tableStyleId>{5C22544A-7EE6-4342-B048-85BDC9FD1C3A}</a:tableStyleId>
              </a:tblPr>
              <a:tblGrid>
                <a:gridCol w="2545045">
                  <a:extLst>
                    <a:ext uri="{9D8B030D-6E8A-4147-A177-3AD203B41FA5}">
                      <a16:colId xmlns:a16="http://schemas.microsoft.com/office/drawing/2014/main" val="648159891"/>
                    </a:ext>
                  </a:extLst>
                </a:gridCol>
              </a:tblGrid>
              <a:tr h="190500">
                <a:tc>
                  <a:txBody>
                    <a:bodyPr/>
                    <a:lstStyle/>
                    <a:p>
                      <a:pPr algn="l" fontAlgn="b"/>
                      <a:r>
                        <a:rPr lang="en-US" sz="1100" b="1" i="0" u="none" strike="noStrike" dirty="0">
                          <a:solidFill>
                            <a:srgbClr val="000000"/>
                          </a:solidFill>
                          <a:effectLst/>
                          <a:latin typeface="Aptos Narrow" panose="020B0004020202020204" pitchFamily="34" charset="0"/>
                        </a:rPr>
                        <a:t>WG11</a:t>
                      </a:r>
                    </a:p>
                  </a:txBody>
                  <a:tcPr marL="9525" marR="9525" marT="9525" marB="0" anchor="b"/>
                </a:tc>
                <a:extLst>
                  <a:ext uri="{0D108BD9-81ED-4DB2-BD59-A6C34878D82A}">
                    <a16:rowId xmlns:a16="http://schemas.microsoft.com/office/drawing/2014/main" val="3349884249"/>
                  </a:ext>
                </a:extLst>
              </a:tr>
              <a:tr h="190500">
                <a:tc>
                  <a:txBody>
                    <a:bodyPr/>
                    <a:lstStyle/>
                    <a:p>
                      <a:pPr algn="l" fontAlgn="b"/>
                      <a:r>
                        <a:rPr lang="en-US" sz="1100" u="none" strike="noStrike" dirty="0" err="1">
                          <a:effectLst/>
                        </a:rPr>
                        <a:t>AsBraAP</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55272200"/>
                  </a:ext>
                </a:extLst>
              </a:tr>
              <a:tr h="190500">
                <a:tc>
                  <a:txBody>
                    <a:bodyPr/>
                    <a:lstStyle/>
                    <a:p>
                      <a:pPr algn="l" fontAlgn="b"/>
                      <a:r>
                        <a:rPr lang="pt-BR" sz="1100" u="none" strike="noStrike">
                          <a:effectLst/>
                        </a:rPr>
                        <a:t>Centro de Inovação no Agrononegócio (CIAG)</a:t>
                      </a:r>
                      <a:endParaRPr lang="pt-BR"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35260409"/>
                  </a:ext>
                </a:extLst>
              </a:tr>
              <a:tr h="190500">
                <a:tc>
                  <a:txBody>
                    <a:bodyPr/>
                    <a:lstStyle/>
                    <a:p>
                      <a:pPr algn="l" fontAlgn="b"/>
                      <a:r>
                        <a:rPr lang="en-US" sz="1100" u="none" strike="noStrike">
                          <a:effectLst/>
                        </a:rPr>
                        <a:t>Embrapa Informatica</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320308572"/>
                  </a:ext>
                </a:extLst>
              </a:tr>
              <a:tr h="190500">
                <a:tc>
                  <a:txBody>
                    <a:bodyPr/>
                    <a:lstStyle/>
                    <a:p>
                      <a:pPr algn="l" fontAlgn="b"/>
                      <a:r>
                        <a:rPr lang="en-US" sz="1100" u="none" strike="noStrike">
                          <a:effectLst/>
                        </a:rPr>
                        <a:t>Nutrien</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184149300"/>
                  </a:ext>
                </a:extLst>
              </a:tr>
              <a:tr h="190500">
                <a:tc>
                  <a:txBody>
                    <a:bodyPr/>
                    <a:lstStyle/>
                    <a:p>
                      <a:pPr algn="l" fontAlgn="b"/>
                      <a:r>
                        <a:rPr lang="en-US" sz="1100" u="none" strike="noStrike" dirty="0" err="1">
                          <a:effectLst/>
                        </a:rPr>
                        <a:t>Proagrica</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40859590"/>
                  </a:ext>
                </a:extLst>
              </a:tr>
              <a:tr h="190500">
                <a:tc>
                  <a:txBody>
                    <a:bodyPr/>
                    <a:lstStyle/>
                    <a:p>
                      <a:pPr algn="l" fontAlgn="b"/>
                      <a:r>
                        <a:rPr lang="en-US" sz="1100" u="none" strike="noStrike" dirty="0" err="1">
                          <a:effectLst/>
                        </a:rPr>
                        <a:t>Venturus</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2449493"/>
                  </a:ext>
                </a:extLst>
              </a:tr>
            </a:tbl>
          </a:graphicData>
        </a:graphic>
      </p:graphicFrame>
      <p:graphicFrame>
        <p:nvGraphicFramePr>
          <p:cNvPr id="5" name="Table 4">
            <a:extLst>
              <a:ext uri="{FF2B5EF4-FFF2-40B4-BE49-F238E27FC236}">
                <a16:creationId xmlns:a16="http://schemas.microsoft.com/office/drawing/2014/main" id="{8FC06770-D52E-F4F9-4726-6DB409CDCF7A}"/>
              </a:ext>
            </a:extLst>
          </p:cNvPr>
          <p:cNvGraphicFramePr>
            <a:graphicFrameLocks noGrp="1"/>
          </p:cNvGraphicFramePr>
          <p:nvPr/>
        </p:nvGraphicFramePr>
        <p:xfrm>
          <a:off x="6877050" y="2171864"/>
          <a:ext cx="2724151" cy="4260830"/>
        </p:xfrm>
        <a:graphic>
          <a:graphicData uri="http://schemas.openxmlformats.org/drawingml/2006/table">
            <a:tbl>
              <a:tblPr>
                <a:tableStyleId>{5C22544A-7EE6-4342-B048-85BDC9FD1C3A}</a:tableStyleId>
              </a:tblPr>
              <a:tblGrid>
                <a:gridCol w="2724151">
                  <a:extLst>
                    <a:ext uri="{9D8B030D-6E8A-4147-A177-3AD203B41FA5}">
                      <a16:colId xmlns:a16="http://schemas.microsoft.com/office/drawing/2014/main" val="921189958"/>
                    </a:ext>
                  </a:extLst>
                </a:gridCol>
              </a:tblGrid>
              <a:tr h="176740">
                <a:tc>
                  <a:txBody>
                    <a:bodyPr/>
                    <a:lstStyle/>
                    <a:p>
                      <a:pPr algn="l" fontAlgn="b"/>
                      <a:r>
                        <a:rPr lang="en-US" sz="1000" b="1" u="none" strike="noStrike" dirty="0">
                          <a:effectLst/>
                        </a:rPr>
                        <a:t>WG04</a:t>
                      </a:r>
                      <a:endParaRPr lang="en-US" sz="1000" b="1" i="0" u="none" strike="noStrike" dirty="0">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482566130"/>
                  </a:ext>
                </a:extLst>
              </a:tr>
              <a:tr h="176740">
                <a:tc>
                  <a:txBody>
                    <a:bodyPr/>
                    <a:lstStyle/>
                    <a:p>
                      <a:pPr algn="l" fontAlgn="b"/>
                      <a:r>
                        <a:rPr lang="en-US" sz="1000" u="none" strike="noStrike">
                          <a:effectLst/>
                        </a:rPr>
                        <a:t>A&amp;L Great Lakes Laboratories, Inc.</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269305103"/>
                  </a:ext>
                </a:extLst>
              </a:tr>
              <a:tr h="176740">
                <a:tc>
                  <a:txBody>
                    <a:bodyPr/>
                    <a:lstStyle/>
                    <a:p>
                      <a:pPr algn="l" fontAlgn="b"/>
                      <a:r>
                        <a:rPr lang="en-US" sz="1000" u="none" strike="noStrike">
                          <a:effectLst/>
                        </a:rPr>
                        <a:t>Aaron Ault</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972501662"/>
                  </a:ext>
                </a:extLst>
              </a:tr>
              <a:tr h="176740">
                <a:tc>
                  <a:txBody>
                    <a:bodyPr/>
                    <a:lstStyle/>
                    <a:p>
                      <a:pPr algn="l" fontAlgn="b"/>
                      <a:r>
                        <a:rPr lang="en-US" sz="1000" u="none" strike="noStrike">
                          <a:effectLst/>
                        </a:rPr>
                        <a:t>AGCO Corporation</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2495469298"/>
                  </a:ext>
                </a:extLst>
              </a:tr>
              <a:tr h="319899">
                <a:tc>
                  <a:txBody>
                    <a:bodyPr/>
                    <a:lstStyle/>
                    <a:p>
                      <a:pPr algn="l" fontAlgn="b"/>
                      <a:r>
                        <a:rPr lang="en-US" sz="1000" u="none" strike="noStrike">
                          <a:effectLst/>
                        </a:rPr>
                        <a:t>Agriculture Laboratory Testing Association</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4103368035"/>
                  </a:ext>
                </a:extLst>
              </a:tr>
              <a:tr h="176740">
                <a:tc>
                  <a:txBody>
                    <a:bodyPr/>
                    <a:lstStyle/>
                    <a:p>
                      <a:pPr algn="l" fontAlgn="b"/>
                      <a:r>
                        <a:rPr lang="en-US" sz="1000" u="none" strike="noStrike">
                          <a:effectLst/>
                        </a:rPr>
                        <a:t>American Society of Agronomy</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193019492"/>
                  </a:ext>
                </a:extLst>
              </a:tr>
              <a:tr h="176740">
                <a:tc>
                  <a:txBody>
                    <a:bodyPr/>
                    <a:lstStyle/>
                    <a:p>
                      <a:pPr algn="l" fontAlgn="b"/>
                      <a:r>
                        <a:rPr lang="en-US" sz="1000" u="none" strike="noStrike">
                          <a:effectLst/>
                        </a:rPr>
                        <a:t>Embrapa Informatica</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4240793540"/>
                  </a:ext>
                </a:extLst>
              </a:tr>
              <a:tr h="176740">
                <a:tc>
                  <a:txBody>
                    <a:bodyPr/>
                    <a:lstStyle/>
                    <a:p>
                      <a:pPr algn="l" fontAlgn="b"/>
                      <a:r>
                        <a:rPr lang="en-US" sz="1000" u="none" strike="noStrike">
                          <a:effectLst/>
                        </a:rPr>
                        <a:t>Jason Ellsworth</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707863322"/>
                  </a:ext>
                </a:extLst>
              </a:tr>
              <a:tr h="176740">
                <a:tc>
                  <a:txBody>
                    <a:bodyPr/>
                    <a:lstStyle/>
                    <a:p>
                      <a:pPr algn="l" fontAlgn="b"/>
                      <a:r>
                        <a:rPr lang="en-US" sz="1000" u="none" strike="noStrike">
                          <a:effectLst/>
                        </a:rPr>
                        <a:t>Land O'Lakes</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4148537035"/>
                  </a:ext>
                </a:extLst>
              </a:tr>
              <a:tr h="176740">
                <a:tc>
                  <a:txBody>
                    <a:bodyPr/>
                    <a:lstStyle/>
                    <a:p>
                      <a:pPr algn="l" fontAlgn="b"/>
                      <a:r>
                        <a:rPr lang="en-US" sz="1000" u="none" strike="noStrike">
                          <a:effectLst/>
                        </a:rPr>
                        <a:t>Nancy Bohl Bormann</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35826958"/>
                  </a:ext>
                </a:extLst>
              </a:tr>
              <a:tr h="229391">
                <a:tc>
                  <a:txBody>
                    <a:bodyPr/>
                    <a:lstStyle/>
                    <a:p>
                      <a:pPr algn="l" fontAlgn="b"/>
                      <a:r>
                        <a:rPr lang="en-US" sz="1000" u="none" strike="noStrike" dirty="0">
                          <a:effectLst/>
                        </a:rPr>
                        <a:t>National Institute of Standards and Technology</a:t>
                      </a:r>
                      <a:endParaRPr lang="en-US" sz="1000" b="0" i="0" u="none" strike="noStrike" dirty="0">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808075750"/>
                  </a:ext>
                </a:extLst>
              </a:tr>
              <a:tr h="176740">
                <a:tc>
                  <a:txBody>
                    <a:bodyPr/>
                    <a:lstStyle/>
                    <a:p>
                      <a:pPr algn="l" fontAlgn="b"/>
                      <a:r>
                        <a:rPr lang="en-US" sz="1000" u="none" strike="noStrike">
                          <a:effectLst/>
                        </a:rPr>
                        <a:t>OpenTEAM</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047151364"/>
                  </a:ext>
                </a:extLst>
              </a:tr>
              <a:tr h="176740">
                <a:tc>
                  <a:txBody>
                    <a:bodyPr/>
                    <a:lstStyle/>
                    <a:p>
                      <a:pPr algn="l" fontAlgn="b"/>
                      <a:r>
                        <a:rPr lang="en-US" sz="1000" u="none" strike="noStrike">
                          <a:effectLst/>
                        </a:rPr>
                        <a:t>PCT</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890492033"/>
                  </a:ext>
                </a:extLst>
              </a:tr>
              <a:tr h="176740">
                <a:tc>
                  <a:txBody>
                    <a:bodyPr/>
                    <a:lstStyle/>
                    <a:p>
                      <a:pPr algn="l" fontAlgn="b"/>
                      <a:r>
                        <a:rPr lang="en-US" sz="1000" u="none" strike="noStrike">
                          <a:effectLst/>
                        </a:rPr>
                        <a:t>Purdue University OATS Center</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1751230120"/>
                  </a:ext>
                </a:extLst>
              </a:tr>
              <a:tr h="176740">
                <a:tc>
                  <a:txBody>
                    <a:bodyPr/>
                    <a:lstStyle/>
                    <a:p>
                      <a:pPr algn="l" fontAlgn="b"/>
                      <a:r>
                        <a:rPr lang="en-US" sz="1000" u="none" strike="noStrike">
                          <a:effectLst/>
                        </a:rPr>
                        <a:t>Simplot Grower Solutions</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507341211"/>
                  </a:ext>
                </a:extLst>
              </a:tr>
              <a:tr h="176740">
                <a:tc>
                  <a:txBody>
                    <a:bodyPr/>
                    <a:lstStyle/>
                    <a:p>
                      <a:pPr algn="l" fontAlgn="b"/>
                      <a:r>
                        <a:rPr lang="en-US" sz="1000" u="none" strike="noStrike">
                          <a:effectLst/>
                        </a:rPr>
                        <a:t>Software Solutions Integrated, LLC</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4279358584"/>
                  </a:ext>
                </a:extLst>
              </a:tr>
              <a:tr h="176740">
                <a:tc>
                  <a:txBody>
                    <a:bodyPr/>
                    <a:lstStyle/>
                    <a:p>
                      <a:pPr algn="l" fontAlgn="b"/>
                      <a:r>
                        <a:rPr lang="en-US" sz="1000" u="none" strike="noStrike">
                          <a:effectLst/>
                        </a:rPr>
                        <a:t>Soil and Plant Analysis Council</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3815784015"/>
                  </a:ext>
                </a:extLst>
              </a:tr>
              <a:tr h="176740">
                <a:tc>
                  <a:txBody>
                    <a:bodyPr/>
                    <a:lstStyle/>
                    <a:p>
                      <a:pPr algn="l" fontAlgn="b"/>
                      <a:r>
                        <a:rPr lang="en-US" sz="1000" u="none" strike="noStrike">
                          <a:effectLst/>
                        </a:rPr>
                        <a:t>Soil Science Society of America</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111951067"/>
                  </a:ext>
                </a:extLst>
              </a:tr>
              <a:tr h="176740">
                <a:tc>
                  <a:txBody>
                    <a:bodyPr/>
                    <a:lstStyle/>
                    <a:p>
                      <a:pPr algn="l" fontAlgn="b"/>
                      <a:r>
                        <a:rPr lang="en-US" sz="1000" u="none" strike="noStrike">
                          <a:effectLst/>
                        </a:rPr>
                        <a:t>SoilView LLC</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4108975880"/>
                  </a:ext>
                </a:extLst>
              </a:tr>
              <a:tr h="176740">
                <a:tc>
                  <a:txBody>
                    <a:bodyPr/>
                    <a:lstStyle/>
                    <a:p>
                      <a:pPr algn="l" fontAlgn="b"/>
                      <a:r>
                        <a:rPr lang="en-US" sz="1000" u="none" strike="noStrike">
                          <a:effectLst/>
                        </a:rPr>
                        <a:t>Syngenta Crop Protection, LLC</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731657662"/>
                  </a:ext>
                </a:extLst>
              </a:tr>
              <a:tr h="176740">
                <a:tc>
                  <a:txBody>
                    <a:bodyPr/>
                    <a:lstStyle/>
                    <a:p>
                      <a:pPr algn="l" fontAlgn="b"/>
                      <a:r>
                        <a:rPr lang="en-US" sz="1000" u="none" strike="noStrike">
                          <a:effectLst/>
                        </a:rPr>
                        <a:t>TELUS Agriculture</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2466996861"/>
                  </a:ext>
                </a:extLst>
              </a:tr>
              <a:tr h="176740">
                <a:tc>
                  <a:txBody>
                    <a:bodyPr/>
                    <a:lstStyle/>
                    <a:p>
                      <a:pPr algn="l" fontAlgn="b"/>
                      <a:r>
                        <a:rPr lang="en-US" sz="1000" u="none" strike="noStrike">
                          <a:effectLst/>
                        </a:rPr>
                        <a:t>Varda AG</a:t>
                      </a:r>
                      <a:endParaRPr lang="en-US" sz="1000" b="0" i="0" u="none" strike="noStrike">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2804019650"/>
                  </a:ext>
                </a:extLst>
              </a:tr>
              <a:tr h="176740">
                <a:tc>
                  <a:txBody>
                    <a:bodyPr/>
                    <a:lstStyle/>
                    <a:p>
                      <a:pPr algn="l" fontAlgn="b"/>
                      <a:r>
                        <a:rPr lang="en-US" sz="1000" u="none" strike="noStrike" dirty="0">
                          <a:effectLst/>
                        </a:rPr>
                        <a:t>Winfield United</a:t>
                      </a:r>
                      <a:endParaRPr lang="en-US" sz="1000" b="0" i="0" u="none" strike="noStrike" dirty="0">
                        <a:solidFill>
                          <a:srgbClr val="000000"/>
                        </a:solidFill>
                        <a:effectLst/>
                        <a:latin typeface="Aptos Narrow" panose="020B0004020202020204" pitchFamily="34" charset="0"/>
                      </a:endParaRPr>
                    </a:p>
                  </a:txBody>
                  <a:tcPr marL="8837" marR="8837" marT="8837" marB="0" anchor="b"/>
                </a:tc>
                <a:extLst>
                  <a:ext uri="{0D108BD9-81ED-4DB2-BD59-A6C34878D82A}">
                    <a16:rowId xmlns:a16="http://schemas.microsoft.com/office/drawing/2014/main" val="1573350656"/>
                  </a:ext>
                </a:extLst>
              </a:tr>
            </a:tbl>
          </a:graphicData>
        </a:graphic>
      </p:graphicFrame>
    </p:spTree>
    <p:extLst>
      <p:ext uri="{BB962C8B-B14F-4D97-AF65-F5344CB8AC3E}">
        <p14:creationId xmlns:p14="http://schemas.microsoft.com/office/powerpoint/2010/main" val="17939653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7975B3D-02AB-4AB9-82DD-AAD4A940CF0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WG15 Scale Ticket</a:t>
            </a:r>
          </a:p>
        </p:txBody>
      </p:sp>
      <p:sp>
        <p:nvSpPr>
          <p:cNvPr id="4" name="Slide Number Placeholder 3">
            <a:extLst>
              <a:ext uri="{FF2B5EF4-FFF2-40B4-BE49-F238E27FC236}">
                <a16:creationId xmlns:a16="http://schemas.microsoft.com/office/drawing/2014/main" id="{8F1360FC-FD73-4A69-ABEF-3AAF6AE8D78A}"/>
              </a:ext>
            </a:extLst>
          </p:cNvPr>
          <p:cNvSpPr>
            <a:spLocks noGrp="1"/>
          </p:cNvSpPr>
          <p:nvPr>
            <p:ph type="sldNum" sz="quarter" idx="10"/>
          </p:nvPr>
        </p:nvSpPr>
        <p:spPr>
          <a:xfrm>
            <a:off x="0" y="0"/>
            <a:ext cx="0" cy="0"/>
          </a:xfrm>
        </p:spPr>
        <p:txBody>
          <a:bodyPr anchor="ctr">
            <a:normAutofit fontScale="25000" lnSpcReduction="20000"/>
          </a:bodyPr>
          <a:lstStyle/>
          <a:p>
            <a:pPr defTabSz="1219170" hangingPunct="1">
              <a:lnSpc>
                <a:spcPct val="90000"/>
              </a:lnSpc>
              <a:spcAft>
                <a:spcPts val="800"/>
              </a:spcAft>
              <a:defRPr/>
            </a:pPr>
            <a:fld id="{ADE3A8B2-84D3-49A8-8E03-921EE22FAEA7}" type="slidenum">
              <a:rPr lang="en-US" sz="1467">
                <a:latin typeface="Arial" panose="020B0604020202020204" pitchFamily="34" charset="0"/>
                <a:cs typeface="Arial" panose="020B0604020202020204" pitchFamily="34" charset="0"/>
              </a:rPr>
              <a:pPr defTabSz="1219170" hangingPunct="1">
                <a:lnSpc>
                  <a:spcPct val="90000"/>
                </a:lnSpc>
                <a:spcAft>
                  <a:spcPts val="800"/>
                </a:spcAft>
                <a:defRPr/>
              </a:pPr>
              <a:t>27</a:t>
            </a:fld>
            <a:endParaRPr lang="en-US" sz="1467">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E0BCD663-8DC7-39B0-32F1-C86856751BCE}"/>
              </a:ext>
            </a:extLst>
          </p:cNvPr>
          <p:cNvSpPr txBox="1"/>
          <p:nvPr/>
        </p:nvSpPr>
        <p:spPr>
          <a:xfrm>
            <a:off x="8090833" y="1130403"/>
            <a:ext cx="3439319" cy="1200329"/>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Phil </a:t>
            </a:r>
            <a:r>
              <a:rPr lang="en-US" b="1" err="1">
                <a:latin typeface="Arial" panose="020B0604020202020204" pitchFamily="34" charset="0"/>
                <a:cs typeface="Arial" panose="020B0604020202020204" pitchFamily="34" charset="0"/>
              </a:rPr>
              <a:t>Kubish</a:t>
            </a:r>
            <a:r>
              <a:rPr lang="en-US" b="1">
                <a:latin typeface="Arial" panose="020B0604020202020204" pitchFamily="34" charset="0"/>
                <a:cs typeface="Arial" panose="020B0604020202020204" pitchFamily="34" charset="0"/>
              </a:rPr>
              <a:t> (</a:t>
            </a:r>
            <a:r>
              <a:rPr lang="en-US" b="1" err="1">
                <a:latin typeface="Arial" panose="020B0604020202020204" pitchFamily="34" charset="0"/>
                <a:cs typeface="Arial" panose="020B0604020202020204" pitchFamily="34" charset="0"/>
              </a:rPr>
              <a:t>VitaPlus</a:t>
            </a:r>
            <a:r>
              <a:rPr lang="en-US" b="1">
                <a:latin typeface="Arial" panose="020B0604020202020204" pitchFamily="34" charset="0"/>
                <a:cs typeface="Arial" panose="020B0604020202020204" pitchFamily="34" charset="0"/>
              </a:rPr>
              <a:t>)</a:t>
            </a: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2" name="Content Placeholder 2">
            <a:extLst>
              <a:ext uri="{FF2B5EF4-FFF2-40B4-BE49-F238E27FC236}">
                <a16:creationId xmlns:a16="http://schemas.microsoft.com/office/drawing/2014/main" id="{D5C6AFF9-D7C8-E3E6-8497-CDA4AEEA162F}"/>
              </a:ext>
            </a:extLst>
          </p:cNvPr>
          <p:cNvSpPr txBox="1">
            <a:spLocks/>
          </p:cNvSpPr>
          <p:nvPr/>
        </p:nvSpPr>
        <p:spPr>
          <a:xfrm>
            <a:off x="1116463" y="1390650"/>
            <a:ext cx="6445317" cy="5198993"/>
          </a:xfrm>
          <a:prstGeom prst="rect">
            <a:avLst/>
          </a:prstGeo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2000" b="1" dirty="0">
                <a:latin typeface="Arial" panose="020B0604020202020204" pitchFamily="34" charset="0"/>
                <a:cs typeface="Arial" panose="020B0604020202020204" pitchFamily="34" charset="0"/>
              </a:rPr>
              <a:t>Business Value: </a:t>
            </a:r>
          </a:p>
          <a:p>
            <a:pPr marL="233363" indent="0">
              <a:buFont typeface="Arial"/>
              <a:buNone/>
            </a:pPr>
            <a:r>
              <a:rPr lang="en-US" sz="2000" dirty="0">
                <a:latin typeface="Arial" panose="020B0604020202020204" pitchFamily="34" charset="0"/>
                <a:cs typeface="Arial" panose="020B0604020202020204" pitchFamily="34" charset="0"/>
              </a:rPr>
              <a:t>Provide electronic proof of receipt from entity to entity, starting at the point of origin in a standardized way (leveraging current standards), to a retailer or cooperative/ retailer/ processor who has received the commodity at the destination at the time of receipt.  </a:t>
            </a:r>
          </a:p>
          <a:p>
            <a:pPr marL="0" indent="0">
              <a:buFont typeface="Arial"/>
              <a:buNone/>
            </a:pPr>
            <a:endParaRPr lang="en-US" sz="2000" dirty="0">
              <a:latin typeface="Arial" panose="020B0604020202020204" pitchFamily="34" charset="0"/>
              <a:cs typeface="Arial" panose="020B0604020202020204" pitchFamily="34" charset="0"/>
            </a:endParaRPr>
          </a:p>
          <a:p>
            <a:pPr marL="233363" indent="0">
              <a:buFont typeface="Arial"/>
              <a:buNone/>
            </a:pPr>
            <a:r>
              <a:rPr lang="en-US" sz="2000" dirty="0">
                <a:latin typeface="Arial" panose="020B0604020202020204" pitchFamily="34" charset="0"/>
                <a:cs typeface="Arial" panose="020B0604020202020204" pitchFamily="34" charset="0"/>
              </a:rPr>
              <a:t>We will define the Minimum Viable Product (MVP) that will help facilitate the financial settlements between the parties and provide sufficient identification that enables traceability. </a:t>
            </a:r>
          </a:p>
          <a:p>
            <a:pPr marL="0" indent="0">
              <a:buFont typeface="Arial"/>
              <a:buNone/>
            </a:pPr>
            <a:endParaRPr lang="en-US" sz="2000" b="1" dirty="0">
              <a:latin typeface="Arial" panose="020B0604020202020204" pitchFamily="34" charset="0"/>
              <a:cs typeface="Arial" panose="020B0604020202020204" pitchFamily="34" charset="0"/>
            </a:endParaRPr>
          </a:p>
          <a:p>
            <a:pPr marL="0" indent="0">
              <a:buFont typeface="Arial"/>
              <a:buNone/>
            </a:pPr>
            <a:r>
              <a:rPr lang="en-US" sz="2000" b="1" dirty="0">
                <a:latin typeface="Arial" panose="020B0604020202020204" pitchFamily="34" charset="0"/>
                <a:cs typeface="Arial" panose="020B0604020202020204" pitchFamily="34" charset="0"/>
              </a:rPr>
              <a:t>Deliverables: </a:t>
            </a:r>
          </a:p>
          <a:p>
            <a:r>
              <a:rPr lang="en-US" sz="2000" dirty="0">
                <a:latin typeface="Arial" panose="020B0604020202020204" pitchFamily="34" charset="0"/>
                <a:cs typeface="Arial" panose="020B0604020202020204" pitchFamily="34" charset="0"/>
              </a:rPr>
              <a:t>Sequence diagrams showing interactions among parties </a:t>
            </a:r>
          </a:p>
          <a:p>
            <a:r>
              <a:rPr lang="en-US" sz="2000" dirty="0">
                <a:latin typeface="Arial" panose="020B0604020202020204" pitchFamily="34" charset="0"/>
                <a:cs typeface="Arial" panose="020B0604020202020204" pitchFamily="34" charset="0"/>
              </a:rPr>
              <a:t>Open API spec addressing the MVP</a:t>
            </a:r>
          </a:p>
          <a:p>
            <a:pPr marL="0" indent="0">
              <a:buFont typeface="Arial"/>
              <a:buNone/>
            </a:pPr>
            <a:endParaRPr lang="en-US" sz="2000" b="1"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1473CF2-4A8F-2379-2887-FA851C44D670}"/>
              </a:ext>
            </a:extLst>
          </p:cNvPr>
          <p:cNvPicPr>
            <a:picLocks noChangeAspect="1"/>
          </p:cNvPicPr>
          <p:nvPr/>
        </p:nvPicPr>
        <p:blipFill>
          <a:blip r:embed="rId3"/>
          <a:stretch>
            <a:fillRect/>
          </a:stretch>
        </p:blipFill>
        <p:spPr>
          <a:xfrm>
            <a:off x="8208112" y="2549670"/>
            <a:ext cx="2867425" cy="2667372"/>
          </a:xfrm>
          <a:prstGeom prst="rect">
            <a:avLst/>
          </a:prstGeom>
        </p:spPr>
      </p:pic>
    </p:spTree>
    <p:extLst>
      <p:ext uri="{BB962C8B-B14F-4D97-AF65-F5344CB8AC3E}">
        <p14:creationId xmlns:p14="http://schemas.microsoft.com/office/powerpoint/2010/main" val="2607426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9F82F-7178-A63B-8B5E-0DBFE066A27A}"/>
              </a:ext>
            </a:extLst>
          </p:cNvPr>
          <p:cNvSpPr>
            <a:spLocks noGrp="1"/>
          </p:cNvSpPr>
          <p:nvPr>
            <p:ph type="title"/>
          </p:nvPr>
        </p:nvSpPr>
        <p:spPr>
          <a:xfrm>
            <a:off x="838200" y="286830"/>
            <a:ext cx="113538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WG16 Crop Protection Product Guidelines</a:t>
            </a:r>
          </a:p>
        </p:txBody>
      </p:sp>
      <p:sp>
        <p:nvSpPr>
          <p:cNvPr id="3" name="TextBox 2">
            <a:extLst>
              <a:ext uri="{FF2B5EF4-FFF2-40B4-BE49-F238E27FC236}">
                <a16:creationId xmlns:a16="http://schemas.microsoft.com/office/drawing/2014/main" id="{D458EFBF-7A90-6687-13CB-EEA2E1646D83}"/>
              </a:ext>
            </a:extLst>
          </p:cNvPr>
          <p:cNvSpPr txBox="1"/>
          <p:nvPr/>
        </p:nvSpPr>
        <p:spPr>
          <a:xfrm>
            <a:off x="8746811" y="1257726"/>
            <a:ext cx="3351689" cy="1200329"/>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TBD</a:t>
            </a:r>
          </a:p>
          <a:p>
            <a:r>
              <a:rPr lang="en-US" b="1">
                <a:latin typeface="Arial" panose="020B0604020202020204" pitchFamily="34" charset="0"/>
                <a:cs typeface="Arial" panose="020B0604020202020204" pitchFamily="34" charset="0"/>
              </a:rPr>
              <a:t>Staff Liaison: Brent Kemp</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4D5F86E3-8C7C-D84A-7FD8-9061C0593E70}"/>
              </a:ext>
            </a:extLst>
          </p:cNvPr>
          <p:cNvSpPr txBox="1">
            <a:spLocks/>
          </p:cNvSpPr>
          <p:nvPr/>
        </p:nvSpPr>
        <p:spPr>
          <a:xfrm>
            <a:off x="387626" y="1690689"/>
            <a:ext cx="7614486" cy="4779683"/>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2000" b="1" dirty="0">
                <a:latin typeface="Arial" panose="020B0604020202020204" pitchFamily="34" charset="0"/>
                <a:cs typeface="Arial" panose="020B0604020202020204" pitchFamily="34" charset="0"/>
              </a:rPr>
              <a:t>Business Value: </a:t>
            </a:r>
          </a:p>
          <a:p>
            <a:pPr marL="285750" indent="0">
              <a:buFont typeface="Arial"/>
              <a:buNone/>
            </a:pPr>
            <a:r>
              <a:rPr lang="en-US" sz="2000" dirty="0">
                <a:latin typeface="Arial" panose="020B0604020202020204" pitchFamily="34" charset="0"/>
                <a:cs typeface="Arial" panose="020B0604020202020204" pitchFamily="34" charset="0"/>
              </a:rPr>
              <a:t>The working group proposes to develop a set of industry agreed-upon documents that allow data owners to consistently load reference data to AGIIS or similar repositories, as well as providing data owners and consumers best practices in managing and implementing the reference data so loaded.</a:t>
            </a:r>
          </a:p>
          <a:p>
            <a:pPr marL="285750" indent="0">
              <a:buFont typeface="Arial"/>
              <a:buNone/>
            </a:pPr>
            <a:r>
              <a:rPr lang="en-US" sz="2000" b="1" dirty="0">
                <a:latin typeface="Arial" panose="020B0604020202020204" pitchFamily="34" charset="0"/>
                <a:cs typeface="Arial" panose="020B0604020202020204" pitchFamily="34" charset="0"/>
              </a:rPr>
              <a:t> </a:t>
            </a:r>
          </a:p>
          <a:p>
            <a:pPr marL="0" indent="0">
              <a:buFont typeface="Arial"/>
              <a:buNone/>
            </a:pPr>
            <a:r>
              <a:rPr lang="en-US" sz="2000" b="1" dirty="0">
                <a:latin typeface="Arial" panose="020B0604020202020204" pitchFamily="34" charset="0"/>
                <a:cs typeface="Arial" panose="020B0604020202020204" pitchFamily="34" charset="0"/>
              </a:rPr>
              <a:t>Scope:</a:t>
            </a:r>
          </a:p>
          <a:p>
            <a:pPr marL="342900" indent="-342900"/>
            <a:r>
              <a:rPr lang="en-US" sz="2000" dirty="0">
                <a:latin typeface="Arial" panose="020B0604020202020204" pitchFamily="34" charset="0"/>
                <a:cs typeface="Arial" panose="020B0604020202020204" pitchFamily="34" charset="0"/>
              </a:rPr>
              <a:t>Industry agreed-upon field-level mapping and examples of crop protection product </a:t>
            </a:r>
          </a:p>
          <a:p>
            <a:pPr marL="342900" indent="-342900"/>
            <a:r>
              <a:rPr lang="en-US" sz="2000" dirty="0">
                <a:latin typeface="Arial" panose="020B0604020202020204" pitchFamily="34" charset="0"/>
                <a:cs typeface="Arial" panose="020B0604020202020204" pitchFamily="34" charset="0"/>
              </a:rPr>
              <a:t>Industry agreed-upon best practices for product maintenance for both data owners and consumers</a:t>
            </a:r>
          </a:p>
          <a:p>
            <a:pPr marL="342900" indent="-342900"/>
            <a:r>
              <a:rPr lang="en-US" sz="2000" dirty="0">
                <a:latin typeface="Arial" panose="020B0604020202020204" pitchFamily="34" charset="0"/>
                <a:cs typeface="Arial" panose="020B0604020202020204" pitchFamily="34" charset="0"/>
              </a:rPr>
              <a:t>Impact assessment for implementing GTINs in eBusiness Messages already in industry use</a:t>
            </a:r>
          </a:p>
          <a:p>
            <a:pPr marL="0" indent="0">
              <a:buFont typeface="Arial"/>
              <a:buNone/>
            </a:pPr>
            <a:endParaRPr lang="en-US" sz="2000" b="1"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B7157430-2C53-995B-F7D7-730263B12787}"/>
              </a:ext>
            </a:extLst>
          </p:cNvPr>
          <p:cNvPicPr>
            <a:picLocks noChangeAspect="1"/>
          </p:cNvPicPr>
          <p:nvPr/>
        </p:nvPicPr>
        <p:blipFill>
          <a:blip r:embed="rId2"/>
          <a:stretch>
            <a:fillRect/>
          </a:stretch>
        </p:blipFill>
        <p:spPr>
          <a:xfrm>
            <a:off x="9130166" y="2458055"/>
            <a:ext cx="2010056" cy="4239217"/>
          </a:xfrm>
          <a:prstGeom prst="rect">
            <a:avLst/>
          </a:prstGeom>
        </p:spPr>
      </p:pic>
    </p:spTree>
    <p:extLst>
      <p:ext uri="{BB962C8B-B14F-4D97-AF65-F5344CB8AC3E}">
        <p14:creationId xmlns:p14="http://schemas.microsoft.com/office/powerpoint/2010/main" val="3470566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890C-DC12-8590-1720-8E10A4ABDA63}"/>
              </a:ext>
            </a:extLst>
          </p:cNvPr>
          <p:cNvSpPr>
            <a:spLocks noGrp="1"/>
          </p:cNvSpPr>
          <p:nvPr>
            <p:ph type="title"/>
          </p:nvPr>
        </p:nvSpPr>
        <p:spPr>
          <a:xfrm>
            <a:off x="838200" y="203052"/>
            <a:ext cx="113538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WG17 Field Boundary Use Cases &amp; Definitions</a:t>
            </a:r>
          </a:p>
        </p:txBody>
      </p:sp>
      <p:sp>
        <p:nvSpPr>
          <p:cNvPr id="3" name="TextBox 2">
            <a:extLst>
              <a:ext uri="{FF2B5EF4-FFF2-40B4-BE49-F238E27FC236}">
                <a16:creationId xmlns:a16="http://schemas.microsoft.com/office/drawing/2014/main" id="{343390F3-A17F-741A-30DA-0D44C33DD660}"/>
              </a:ext>
            </a:extLst>
          </p:cNvPr>
          <p:cNvSpPr txBox="1"/>
          <p:nvPr/>
        </p:nvSpPr>
        <p:spPr>
          <a:xfrm>
            <a:off x="8718726" y="1316577"/>
            <a:ext cx="3088620" cy="1200329"/>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TBD</a:t>
            </a: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FE219B55-DEA5-ADE0-E50D-DEF6CC02891F}"/>
              </a:ext>
            </a:extLst>
          </p:cNvPr>
          <p:cNvSpPr txBox="1">
            <a:spLocks/>
          </p:cNvSpPr>
          <p:nvPr/>
        </p:nvSpPr>
        <p:spPr>
          <a:xfrm>
            <a:off x="288235" y="1490870"/>
            <a:ext cx="7543800" cy="4845250"/>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285750" indent="0">
              <a:buFont typeface="Arial"/>
              <a:buNone/>
            </a:pPr>
            <a:r>
              <a:rPr lang="en-US" sz="1600" dirty="0">
                <a:latin typeface="Arial" panose="020B0604020202020204" pitchFamily="34" charset="0"/>
                <a:cs typeface="Arial" panose="020B0604020202020204" pitchFamily="34" charset="0"/>
              </a:rPr>
              <a:t>An unambiguous, core definition of a field and field boundary that can serve as the basis for different business use cases, can reduce effort and confusion across the value chain. Preserving the meaning of that core definition, while adding relative meaning for different use cases enabling farmers to share their field data more easily as well as assist in traceability efforts</a:t>
            </a:r>
          </a:p>
          <a:p>
            <a:pPr marL="0" indent="0">
              <a:buFont typeface="Arial"/>
              <a:buNone/>
            </a:pPr>
            <a:endParaRPr lang="en-US" sz="1600" b="1" dirty="0">
              <a:latin typeface="Arial" panose="020B0604020202020204" pitchFamily="34" charset="0"/>
              <a:cs typeface="Arial" panose="020B0604020202020204" pitchFamily="34" charset="0"/>
            </a:endParaRPr>
          </a:p>
          <a:p>
            <a:pPr marL="0" indent="0">
              <a:buFont typeface="Arial"/>
              <a:buNone/>
            </a:pPr>
            <a:r>
              <a:rPr lang="en-US" sz="1600" b="1" dirty="0">
                <a:latin typeface="Arial" panose="020B0604020202020204" pitchFamily="34" charset="0"/>
                <a:cs typeface="Arial" panose="020B0604020202020204" pitchFamily="34" charset="0"/>
              </a:rPr>
              <a:t>Scope:</a:t>
            </a:r>
          </a:p>
          <a:p>
            <a:pPr marL="285750" indent="0">
              <a:buFont typeface="Arial"/>
              <a:buNone/>
            </a:pPr>
            <a:r>
              <a:rPr lang="en-US" sz="1600" dirty="0">
                <a:latin typeface="Arial" panose="020B0604020202020204" pitchFamily="34" charset="0"/>
                <a:cs typeface="Arial" panose="020B0604020202020204" pitchFamily="34" charset="0"/>
              </a:rPr>
              <a:t>The Working Group will lead the effort in defining the overall use cases, terms and definitions surrounding field boundaries. The group will start with existing content from SPADE artifacts, work already done by WG14 Potato Provenance, work in the PAIL project as well as leverage existing standards and methods where possible. Such as ISO 19115 Geographic information — Metadata and ISO 19157 Geographic information — Data quality.</a:t>
            </a:r>
          </a:p>
        </p:txBody>
      </p:sp>
      <p:pic>
        <p:nvPicPr>
          <p:cNvPr id="6" name="Picture 5">
            <a:extLst>
              <a:ext uri="{FF2B5EF4-FFF2-40B4-BE49-F238E27FC236}">
                <a16:creationId xmlns:a16="http://schemas.microsoft.com/office/drawing/2014/main" id="{8566407D-E144-3BCF-7D73-D6E118AC404D}"/>
              </a:ext>
            </a:extLst>
          </p:cNvPr>
          <p:cNvPicPr>
            <a:picLocks noChangeAspect="1"/>
          </p:cNvPicPr>
          <p:nvPr/>
        </p:nvPicPr>
        <p:blipFill>
          <a:blip r:embed="rId2"/>
          <a:stretch>
            <a:fillRect/>
          </a:stretch>
        </p:blipFill>
        <p:spPr>
          <a:xfrm>
            <a:off x="9172271" y="2699060"/>
            <a:ext cx="2181529" cy="3467584"/>
          </a:xfrm>
          <a:prstGeom prst="rect">
            <a:avLst/>
          </a:prstGeom>
        </p:spPr>
      </p:pic>
    </p:spTree>
    <p:extLst>
      <p:ext uri="{BB962C8B-B14F-4D97-AF65-F5344CB8AC3E}">
        <p14:creationId xmlns:p14="http://schemas.microsoft.com/office/powerpoint/2010/main" val="248488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22AE53-8D76-F302-BCA5-0B9CB26F5CC2}"/>
              </a:ext>
            </a:extLst>
          </p:cNvPr>
          <p:cNvSpPr>
            <a:spLocks noGrp="1"/>
          </p:cNvSpPr>
          <p:nvPr>
            <p:ph type="title"/>
          </p:nvPr>
        </p:nvSpPr>
        <p:spPr/>
        <p:txBody>
          <a:bodyPr/>
          <a:lstStyle/>
          <a:p>
            <a:pPr algn="ctr"/>
            <a:r>
              <a:rPr lang="en-US"/>
              <a:t>Current Working Groups</a:t>
            </a:r>
          </a:p>
        </p:txBody>
      </p:sp>
      <p:sp>
        <p:nvSpPr>
          <p:cNvPr id="2" name="Text Placeholder 1">
            <a:extLst>
              <a:ext uri="{FF2B5EF4-FFF2-40B4-BE49-F238E27FC236}">
                <a16:creationId xmlns:a16="http://schemas.microsoft.com/office/drawing/2014/main" id="{75AECE17-3C74-E7AE-B3DE-7F649460E7E0}"/>
              </a:ext>
            </a:extLst>
          </p:cNvPr>
          <p:cNvSpPr>
            <a:spLocks noGrp="1"/>
          </p:cNvSpPr>
          <p:nvPr>
            <p:ph idx="1"/>
          </p:nvPr>
        </p:nvSpPr>
        <p:spPr/>
        <p:txBody>
          <a:bodyPr/>
          <a:lstStyle/>
          <a:p>
            <a:pPr marL="0" indent="0" algn="ctr">
              <a:buNone/>
            </a:pPr>
            <a:r>
              <a:rPr lang="en-US">
                <a:hlinkClick r:id="rId2"/>
              </a:rPr>
              <a:t>AgGateway Digital Resource Development Process</a:t>
            </a:r>
            <a:r>
              <a:rPr lang="en-US"/>
              <a:t> </a:t>
            </a:r>
          </a:p>
          <a:p>
            <a:pPr marL="0" indent="0" algn="ctr">
              <a:buNone/>
            </a:pPr>
            <a:endParaRPr lang="en-US"/>
          </a:p>
        </p:txBody>
      </p:sp>
      <p:pic>
        <p:nvPicPr>
          <p:cNvPr id="7" name="Picture 6">
            <a:extLst>
              <a:ext uri="{FF2B5EF4-FFF2-40B4-BE49-F238E27FC236}">
                <a16:creationId xmlns:a16="http://schemas.microsoft.com/office/drawing/2014/main" id="{06962FE5-DE26-27E3-85E0-48D524BCDD58}"/>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2013955" y="3080517"/>
            <a:ext cx="8164089" cy="1608474"/>
          </a:xfrm>
          <a:prstGeom prst="rect">
            <a:avLst/>
          </a:prstGeom>
        </p:spPr>
      </p:pic>
    </p:spTree>
    <p:extLst>
      <p:ext uri="{BB962C8B-B14F-4D97-AF65-F5344CB8AC3E}">
        <p14:creationId xmlns:p14="http://schemas.microsoft.com/office/powerpoint/2010/main" val="9437777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FC6B5-92F3-A0C0-D273-DB371FDC4C7D}"/>
              </a:ext>
            </a:extLst>
          </p:cNvPr>
          <p:cNvSpPr>
            <a:spLocks noGrp="1"/>
          </p:cNvSpPr>
          <p:nvPr>
            <p:ph type="title"/>
          </p:nvPr>
        </p:nvSpPr>
        <p:spPr>
          <a:xfrm>
            <a:off x="838200" y="365127"/>
            <a:ext cx="11138452"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WG18 Crop Nutrition 3rd Party Warehouse Management </a:t>
            </a:r>
          </a:p>
        </p:txBody>
      </p:sp>
      <p:sp>
        <p:nvSpPr>
          <p:cNvPr id="3" name="TextBox 2">
            <a:extLst>
              <a:ext uri="{FF2B5EF4-FFF2-40B4-BE49-F238E27FC236}">
                <a16:creationId xmlns:a16="http://schemas.microsoft.com/office/drawing/2014/main" id="{47C27F99-A7E7-D9EC-CE23-1FC3F3145484}"/>
              </a:ext>
            </a:extLst>
          </p:cNvPr>
          <p:cNvSpPr txBox="1"/>
          <p:nvPr/>
        </p:nvSpPr>
        <p:spPr>
          <a:xfrm>
            <a:off x="8315243" y="1774896"/>
            <a:ext cx="3351689" cy="1200329"/>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TBD</a:t>
            </a:r>
          </a:p>
          <a:p>
            <a:r>
              <a:rPr lang="en-US" b="1">
                <a:latin typeface="Arial" panose="020B0604020202020204" pitchFamily="34" charset="0"/>
                <a:cs typeface="Arial" panose="020B0604020202020204" pitchFamily="34" charset="0"/>
              </a:rPr>
              <a:t>Staff Liaison: Brent Kemp</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22D72E40-6C74-6474-E13B-04EF2BD1ABF8}"/>
              </a:ext>
            </a:extLst>
          </p:cNvPr>
          <p:cNvSpPr txBox="1">
            <a:spLocks/>
          </p:cNvSpPr>
          <p:nvPr/>
        </p:nvSpPr>
        <p:spPr>
          <a:xfrm>
            <a:off x="657225" y="1295400"/>
            <a:ext cx="7492862" cy="5197473"/>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168275" indent="0">
              <a:buNone/>
            </a:pPr>
            <a:r>
              <a:rPr lang="en-US" sz="1600" dirty="0">
                <a:latin typeface="Arial" panose="020B0604020202020204" pitchFamily="34" charset="0"/>
                <a:cs typeface="Arial" panose="020B0604020202020204" pitchFamily="34" charset="0"/>
              </a:rPr>
              <a:t>Crop nutrient product manufacturers and distributors have agreements for storage and handling of fertilizer to more readily and efficiently service customers. In order to effectively manage the inventory and resupply, stakeholders desire to implement electronic processes for ordering, shipping, and inventory management that align to existing </a:t>
            </a:r>
            <a:r>
              <a:rPr lang="en-US" sz="1600" dirty="0" err="1">
                <a:latin typeface="Arial" panose="020B0604020202020204" pitchFamily="34" charset="0"/>
                <a:cs typeface="Arial" panose="020B0604020202020204" pitchFamily="34" charset="0"/>
              </a:rPr>
              <a:t>ebXML</a:t>
            </a:r>
            <a:r>
              <a:rPr lang="en-US" sz="1600" dirty="0">
                <a:latin typeface="Arial" panose="020B0604020202020204" pitchFamily="34" charset="0"/>
                <a:cs typeface="Arial" panose="020B0604020202020204" pitchFamily="34" charset="0"/>
              </a:rPr>
              <a:t> processes for the segment. </a:t>
            </a:r>
          </a:p>
          <a:p>
            <a:pPr marL="0" indent="0">
              <a:buNone/>
            </a:pPr>
            <a:endParaRPr lang="en-US" sz="1600" b="1" dirty="0">
              <a:latin typeface="Arial" panose="020B0604020202020204" pitchFamily="34" charset="0"/>
              <a:cs typeface="Arial" panose="020B0604020202020204" pitchFamily="34" charset="0"/>
            </a:endParaRPr>
          </a:p>
          <a:p>
            <a:pPr marL="0" indent="0">
              <a:buFont typeface="Arial"/>
              <a:buNone/>
            </a:pPr>
            <a:r>
              <a:rPr lang="en-US" sz="1600" b="1" dirty="0">
                <a:latin typeface="Arial" panose="020B0604020202020204" pitchFamily="34" charset="0"/>
                <a:cs typeface="Arial" panose="020B0604020202020204" pitchFamily="34" charset="0"/>
              </a:rPr>
              <a:t>Scope:</a:t>
            </a:r>
          </a:p>
          <a:p>
            <a:pPr marL="0" indent="0">
              <a:buFont typeface="Arial"/>
              <a:buNone/>
            </a:pPr>
            <a:r>
              <a:rPr lang="en-US" sz="1400" dirty="0"/>
              <a:t>Develop implementation guidelines based on the existing </a:t>
            </a:r>
            <a:r>
              <a:rPr lang="en-US" sz="1400" dirty="0" err="1"/>
              <a:t>OrderCreate</a:t>
            </a:r>
            <a:r>
              <a:rPr lang="en-US" sz="1400" dirty="0"/>
              <a:t>, </a:t>
            </a:r>
            <a:r>
              <a:rPr lang="en-US" sz="1400" dirty="0" err="1"/>
              <a:t>OrderResponse</a:t>
            </a:r>
            <a:r>
              <a:rPr lang="en-US" sz="1400" dirty="0"/>
              <a:t>, </a:t>
            </a:r>
            <a:r>
              <a:rPr lang="en-US" sz="1400" dirty="0" err="1"/>
              <a:t>ShipNotice</a:t>
            </a:r>
            <a:r>
              <a:rPr lang="en-US" sz="1400" dirty="0"/>
              <a:t>, Invoice, and </a:t>
            </a:r>
            <a:r>
              <a:rPr lang="en-US" sz="1400" dirty="0" err="1"/>
              <a:t>ReceiptNotice</a:t>
            </a:r>
            <a:r>
              <a:rPr lang="en-US" sz="1400" dirty="0"/>
              <a:t> messages. </a:t>
            </a:r>
            <a:r>
              <a:rPr lang="en-US" sz="1400" dirty="0" err="1"/>
              <a:t>ReceiptNotice</a:t>
            </a:r>
            <a:r>
              <a:rPr lang="en-US" sz="1400" dirty="0"/>
              <a:t> will require a new profile, while the other messages will likely only need tweaks in implementation rules.</a:t>
            </a:r>
            <a:endParaRPr lang="en-US" sz="1800" b="1" dirty="0">
              <a:latin typeface="Arial" panose="020B0604020202020204" pitchFamily="34" charset="0"/>
              <a:cs typeface="Arial" panose="020B0604020202020204" pitchFamily="34" charset="0"/>
            </a:endParaRPr>
          </a:p>
          <a:p>
            <a:pPr>
              <a:buFont typeface="Arial" panose="020B0604020202020204" pitchFamily="34" charset="0"/>
              <a:buChar char="•"/>
            </a:pPr>
            <a:r>
              <a:rPr lang="en-US" sz="1400" dirty="0"/>
              <a:t>Messages and process documentation for Receipt into a </a:t>
            </a:r>
            <a:r>
              <a:rPr lang="en-US" sz="1400" i="1" dirty="0"/>
              <a:t>Warehouse Partner</a:t>
            </a:r>
            <a:r>
              <a:rPr lang="en-US" sz="1400" dirty="0"/>
              <a:t> location</a:t>
            </a:r>
          </a:p>
          <a:p>
            <a:pPr>
              <a:buFont typeface="Arial" panose="020B0604020202020204" pitchFamily="34" charset="0"/>
              <a:buChar char="•"/>
            </a:pPr>
            <a:r>
              <a:rPr lang="en-US" sz="1400" dirty="0"/>
              <a:t>Messages and process documentation for Purchase out of </a:t>
            </a:r>
            <a:r>
              <a:rPr lang="en-US" sz="1400" i="1" dirty="0"/>
              <a:t>Warehouse Partner</a:t>
            </a:r>
            <a:r>
              <a:rPr lang="en-US" sz="1400" dirty="0"/>
              <a:t> location</a:t>
            </a:r>
          </a:p>
          <a:p>
            <a:pPr>
              <a:buFont typeface="Arial" panose="020B0604020202020204" pitchFamily="34" charset="0"/>
              <a:buChar char="•"/>
            </a:pPr>
            <a:r>
              <a:rPr lang="en-US" sz="1400" dirty="0"/>
              <a:t>Messages and process documentation for Third-Party Sales Order out of </a:t>
            </a:r>
            <a:r>
              <a:rPr lang="en-US" sz="1400" i="1" dirty="0"/>
              <a:t>Warehouse Partner</a:t>
            </a:r>
            <a:r>
              <a:rPr lang="en-US" sz="1400" dirty="0"/>
              <a:t> location</a:t>
            </a:r>
          </a:p>
          <a:p>
            <a:pPr>
              <a:buFont typeface="Arial" panose="020B0604020202020204" pitchFamily="34" charset="0"/>
              <a:buChar char="•"/>
            </a:pPr>
            <a:r>
              <a:rPr lang="en-US" sz="1400" dirty="0"/>
              <a:t>Messages and process documentation for </a:t>
            </a:r>
            <a:r>
              <a:rPr lang="en-US" sz="1400" i="1" dirty="0"/>
              <a:t>Warehouse-to-Warehouse</a:t>
            </a:r>
            <a:r>
              <a:rPr lang="en-US" sz="1400" dirty="0"/>
              <a:t> Stock Transfer as requested by the product owner</a:t>
            </a:r>
          </a:p>
        </p:txBody>
      </p:sp>
      <p:pic>
        <p:nvPicPr>
          <p:cNvPr id="6" name="Picture 5">
            <a:extLst>
              <a:ext uri="{FF2B5EF4-FFF2-40B4-BE49-F238E27FC236}">
                <a16:creationId xmlns:a16="http://schemas.microsoft.com/office/drawing/2014/main" id="{A5B74E1B-4098-684A-65CE-5542238F301D}"/>
              </a:ext>
            </a:extLst>
          </p:cNvPr>
          <p:cNvPicPr>
            <a:picLocks noChangeAspect="1"/>
          </p:cNvPicPr>
          <p:nvPr/>
        </p:nvPicPr>
        <p:blipFill>
          <a:blip r:embed="rId3"/>
          <a:stretch>
            <a:fillRect/>
          </a:stretch>
        </p:blipFill>
        <p:spPr>
          <a:xfrm>
            <a:off x="8444389" y="2975225"/>
            <a:ext cx="1743780" cy="1905770"/>
          </a:xfrm>
          <a:prstGeom prst="rect">
            <a:avLst/>
          </a:prstGeom>
        </p:spPr>
      </p:pic>
    </p:spTree>
    <p:extLst>
      <p:ext uri="{BB962C8B-B14F-4D97-AF65-F5344CB8AC3E}">
        <p14:creationId xmlns:p14="http://schemas.microsoft.com/office/powerpoint/2010/main" val="2459722571"/>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DBCE9-D505-DEE3-2274-9D895012801E}"/>
              </a:ext>
            </a:extLst>
          </p:cNvPr>
          <p:cNvSpPr>
            <a:spLocks noGrp="1"/>
          </p:cNvSpPr>
          <p:nvPr>
            <p:ph type="title"/>
          </p:nvPr>
        </p:nvSpPr>
        <p:spPr>
          <a:xfrm>
            <a:off x="838199" y="245857"/>
            <a:ext cx="10515601"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WG19 ADAPT Serialization</a:t>
            </a:r>
          </a:p>
        </p:txBody>
      </p:sp>
      <p:sp>
        <p:nvSpPr>
          <p:cNvPr id="3" name="TextBox 2">
            <a:extLst>
              <a:ext uri="{FF2B5EF4-FFF2-40B4-BE49-F238E27FC236}">
                <a16:creationId xmlns:a16="http://schemas.microsoft.com/office/drawing/2014/main" id="{247BACE0-8B11-2841-E653-F18951D3946D}"/>
              </a:ext>
            </a:extLst>
          </p:cNvPr>
          <p:cNvSpPr txBox="1"/>
          <p:nvPr/>
        </p:nvSpPr>
        <p:spPr>
          <a:xfrm>
            <a:off x="8251927" y="1270392"/>
            <a:ext cx="3351689" cy="2308324"/>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Co-Chair: Chris Ruttencutter (Corteva)</a:t>
            </a:r>
          </a:p>
          <a:p>
            <a:r>
              <a:rPr lang="en-US" b="1">
                <a:latin typeface="Arial" panose="020B0604020202020204" pitchFamily="34" charset="0"/>
                <a:cs typeface="Arial" panose="020B0604020202020204" pitchFamily="34" charset="0"/>
              </a:rPr>
              <a:t>Co-Chair: Stuart Rhea (Syngenta)</a:t>
            </a:r>
          </a:p>
          <a:p>
            <a:r>
              <a:rPr lang="en-US" b="1">
                <a:latin typeface="Arial" panose="020B0604020202020204" pitchFamily="34" charset="0"/>
                <a:cs typeface="Arial" panose="020B0604020202020204" pitchFamily="34" charset="0"/>
              </a:rPr>
              <a:t>Co-Chair: Zac Oler (Corteva)</a:t>
            </a: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5A132E05-121A-987D-6891-5D46F6201B87}"/>
              </a:ext>
            </a:extLst>
          </p:cNvPr>
          <p:cNvSpPr txBox="1">
            <a:spLocks/>
          </p:cNvSpPr>
          <p:nvPr/>
        </p:nvSpPr>
        <p:spPr>
          <a:xfrm>
            <a:off x="337929" y="1229727"/>
            <a:ext cx="7913997" cy="5265420"/>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lnSpc>
                <a:spcPct val="110000"/>
              </a:lnSpc>
              <a:buFont typeface="Arial"/>
              <a:buNone/>
            </a:pPr>
            <a:r>
              <a:rPr lang="en-US" sz="1600" b="1" dirty="0">
                <a:latin typeface="Arial" panose="020B0604020202020204" pitchFamily="34" charset="0"/>
                <a:cs typeface="Arial" panose="020B0604020202020204" pitchFamily="34" charset="0"/>
              </a:rPr>
              <a:t>Business Value: </a:t>
            </a:r>
          </a:p>
          <a:p>
            <a:pPr marL="0" indent="0">
              <a:lnSpc>
                <a:spcPct val="110000"/>
              </a:lnSpc>
              <a:buFont typeface="Arial"/>
              <a:buNone/>
            </a:pPr>
            <a:r>
              <a:rPr lang="en-US" sz="1600" dirty="0">
                <a:latin typeface="Arial" panose="020B0604020202020204" pitchFamily="34" charset="0"/>
                <a:cs typeface="Arial" panose="020B0604020202020204" pitchFamily="34" charset="0"/>
              </a:rPr>
              <a:t>With the widespread adoption of the ADAPT Framework and the ongoing ADAPT Standard work many stakeholders have expressed a need for a common method for serializing data. Once the standardized schema for the data model is complete a need will still exist to better facilitate the exchange of data between parties. This working group will develop a common approach to serializing data conformant to the ADAPT Standard. </a:t>
            </a:r>
          </a:p>
          <a:p>
            <a:pPr marL="0" indent="0">
              <a:lnSpc>
                <a:spcPct val="110000"/>
              </a:lnSpc>
              <a:buFont typeface="Arial"/>
              <a:buNone/>
            </a:pPr>
            <a:endParaRPr lang="en-US" sz="1600" b="1" dirty="0">
              <a:latin typeface="Arial" panose="020B0604020202020204" pitchFamily="34" charset="0"/>
              <a:cs typeface="Arial" panose="020B0604020202020204" pitchFamily="34" charset="0"/>
            </a:endParaRPr>
          </a:p>
          <a:p>
            <a:pPr marL="0" indent="0">
              <a:lnSpc>
                <a:spcPct val="110000"/>
              </a:lnSpc>
              <a:buFont typeface="Arial"/>
              <a:buNone/>
            </a:pPr>
            <a:r>
              <a:rPr lang="en-US" sz="1600" b="1" dirty="0">
                <a:latin typeface="Arial" panose="020B0604020202020204" pitchFamily="34" charset="0"/>
                <a:cs typeface="Arial" panose="020B0604020202020204" pitchFamily="34" charset="0"/>
              </a:rPr>
              <a:t>Deliverables:</a:t>
            </a:r>
          </a:p>
          <a:p>
            <a:pPr marL="571500" indent="-285750">
              <a:lnSpc>
                <a:spcPct val="110000"/>
              </a:lnSpc>
            </a:pPr>
            <a:r>
              <a:rPr lang="en-US" sz="1600" dirty="0">
                <a:latin typeface="Arial" panose="020B0604020202020204" pitchFamily="34" charset="0"/>
                <a:cs typeface="Arial" panose="020B0604020202020204" pitchFamily="34" charset="0"/>
              </a:rPr>
              <a:t>Standardized method for serializing data conforming to the ADAPT Standard</a:t>
            </a:r>
          </a:p>
          <a:p>
            <a:pPr marL="571500" indent="-285750">
              <a:lnSpc>
                <a:spcPct val="110000"/>
              </a:lnSpc>
            </a:pPr>
            <a:r>
              <a:rPr lang="en-US" sz="1600" dirty="0">
                <a:latin typeface="Arial" panose="020B0604020202020204" pitchFamily="34" charset="0"/>
                <a:cs typeface="Arial" panose="020B0604020202020204" pitchFamily="34" charset="0"/>
              </a:rPr>
              <a:t>Experiment/proof of concept to determine best serialization method based on requirements</a:t>
            </a:r>
          </a:p>
          <a:p>
            <a:pPr marL="571500" indent="-285750">
              <a:lnSpc>
                <a:spcPct val="110000"/>
              </a:lnSpc>
            </a:pPr>
            <a:r>
              <a:rPr lang="en-US" sz="1600" dirty="0">
                <a:latin typeface="Arial" panose="020B0604020202020204" pitchFamily="34" charset="0"/>
                <a:cs typeface="Arial" panose="020B0604020202020204" pitchFamily="34" charset="0"/>
              </a:rPr>
              <a:t>Tools to enable easy human readability of data if a more binary (i.e. </a:t>
            </a:r>
            <a:r>
              <a:rPr lang="en-US" sz="1600" dirty="0" err="1">
                <a:latin typeface="Arial" panose="020B0604020202020204" pitchFamily="34" charset="0"/>
                <a:cs typeface="Arial" panose="020B0604020202020204" pitchFamily="34" charset="0"/>
              </a:rPr>
              <a:t>protobuf</a:t>
            </a:r>
            <a:r>
              <a:rPr lang="en-US" sz="1600" dirty="0">
                <a:latin typeface="Arial" panose="020B0604020202020204" pitchFamily="34" charset="0"/>
                <a:cs typeface="Arial" panose="020B0604020202020204" pitchFamily="34" charset="0"/>
              </a:rPr>
              <a:t>) centric approach is taken</a:t>
            </a:r>
          </a:p>
          <a:p>
            <a:pPr marL="571500" indent="-285750">
              <a:lnSpc>
                <a:spcPct val="110000"/>
              </a:lnSpc>
            </a:pPr>
            <a:r>
              <a:rPr lang="en-US" sz="1600" dirty="0">
                <a:latin typeface="Arial" panose="020B0604020202020204" pitchFamily="34" charset="0"/>
                <a:cs typeface="Arial" panose="020B0604020202020204" pitchFamily="34" charset="0"/>
              </a:rPr>
              <a:t>Controlled vocabularies managed by </a:t>
            </a:r>
            <a:r>
              <a:rPr lang="en-US" sz="1600" dirty="0" err="1">
                <a:latin typeface="Arial" panose="020B0604020202020204" pitchFamily="34" charset="0"/>
                <a:cs typeface="Arial" panose="020B0604020202020204" pitchFamily="34" charset="0"/>
              </a:rPr>
              <a:t>Agrisemantics</a:t>
            </a:r>
            <a:r>
              <a:rPr lang="en-US" sz="1600" dirty="0">
                <a:latin typeface="Arial" panose="020B0604020202020204" pitchFamily="34" charset="0"/>
                <a:cs typeface="Arial" panose="020B0604020202020204" pitchFamily="34" charset="0"/>
              </a:rPr>
              <a:t> group within </a:t>
            </a:r>
            <a:r>
              <a:rPr lang="en-US" sz="1600" dirty="0" err="1">
                <a:latin typeface="Arial" panose="020B0604020202020204" pitchFamily="34" charset="0"/>
                <a:cs typeface="Arial" panose="020B0604020202020204" pitchFamily="34" charset="0"/>
              </a:rPr>
              <a:t>AgGateway</a:t>
            </a:r>
            <a:r>
              <a:rPr lang="en-US" sz="1600" dirty="0">
                <a:latin typeface="Arial" panose="020B0604020202020204" pitchFamily="34" charset="0"/>
                <a:cs typeface="Arial" panose="020B0604020202020204" pitchFamily="34" charset="0"/>
              </a:rPr>
              <a:t> where possible</a:t>
            </a:r>
          </a:p>
        </p:txBody>
      </p:sp>
      <p:pic>
        <p:nvPicPr>
          <p:cNvPr id="7" name="Picture 6">
            <a:extLst>
              <a:ext uri="{FF2B5EF4-FFF2-40B4-BE49-F238E27FC236}">
                <a16:creationId xmlns:a16="http://schemas.microsoft.com/office/drawing/2014/main" id="{7472FD7A-AA9E-3384-B1BB-1C69825EADA9}"/>
              </a:ext>
            </a:extLst>
          </p:cNvPr>
          <p:cNvPicPr>
            <a:picLocks noChangeAspect="1"/>
          </p:cNvPicPr>
          <p:nvPr/>
        </p:nvPicPr>
        <p:blipFill>
          <a:blip r:embed="rId2"/>
          <a:stretch>
            <a:fillRect/>
          </a:stretch>
        </p:blipFill>
        <p:spPr>
          <a:xfrm>
            <a:off x="8705514" y="3735747"/>
            <a:ext cx="1857634" cy="1771897"/>
          </a:xfrm>
          <a:prstGeom prst="rect">
            <a:avLst/>
          </a:prstGeom>
        </p:spPr>
      </p:pic>
    </p:spTree>
    <p:extLst>
      <p:ext uri="{BB962C8B-B14F-4D97-AF65-F5344CB8AC3E}">
        <p14:creationId xmlns:p14="http://schemas.microsoft.com/office/powerpoint/2010/main" val="2264127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D38E-C182-1289-4AA9-26045CBC9482}"/>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WG20 Traceability API</a:t>
            </a:r>
          </a:p>
        </p:txBody>
      </p:sp>
      <p:sp>
        <p:nvSpPr>
          <p:cNvPr id="3" name="TextBox 2">
            <a:extLst>
              <a:ext uri="{FF2B5EF4-FFF2-40B4-BE49-F238E27FC236}">
                <a16:creationId xmlns:a16="http://schemas.microsoft.com/office/drawing/2014/main" id="{EBFA735D-6C2F-356B-B3FE-45688C236D9C}"/>
              </a:ext>
            </a:extLst>
          </p:cNvPr>
          <p:cNvSpPr txBox="1"/>
          <p:nvPr/>
        </p:nvSpPr>
        <p:spPr>
          <a:xfrm>
            <a:off x="8269358" y="1827520"/>
            <a:ext cx="3556600" cy="1754326"/>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Co-Chair: Scott Nieman (Land O’Lakes)</a:t>
            </a:r>
          </a:p>
          <a:p>
            <a:r>
              <a:rPr lang="en-US" b="1">
                <a:latin typeface="Arial" panose="020B0604020202020204" pitchFamily="34" charset="0"/>
                <a:cs typeface="Arial" panose="020B0604020202020204" pitchFamily="34" charset="0"/>
              </a:rPr>
              <a:t>Co-Chair: Joe Tevis (Vis 4 Ag)</a:t>
            </a: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7C30DD63-6CBA-545A-C067-2D9554620809}"/>
              </a:ext>
            </a:extLst>
          </p:cNvPr>
          <p:cNvSpPr txBox="1">
            <a:spLocks/>
          </p:cNvSpPr>
          <p:nvPr/>
        </p:nvSpPr>
        <p:spPr>
          <a:xfrm>
            <a:off x="366042" y="1401417"/>
            <a:ext cx="7793983" cy="5027518"/>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0" indent="0">
              <a:buNone/>
            </a:pPr>
            <a:r>
              <a:rPr lang="en-US" sz="1400" dirty="0">
                <a:latin typeface="Arial" panose="020B0604020202020204" pitchFamily="34" charset="0"/>
                <a:cs typeface="Arial" panose="020B0604020202020204" pitchFamily="34" charset="0"/>
              </a:rPr>
              <a:t>Throughout the industry there are a variety of perceptions and needs of data through the value chain. The team will review and model two key elements and their relationship, the Traceable Resource Unit (TRU), and Critical Tracking Event (CTE).  This will define the interface between partners for traceability to support general traceability initiatives like sustainability of FSMA (Food Safety Modernization Act) building off previous work in projects like CART (Commodity Automation for Rail and Truck) and Scale Ticket. </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Deliverables:</a:t>
            </a:r>
          </a:p>
          <a:p>
            <a:pPr marL="571500" indent="-285750"/>
            <a:r>
              <a:rPr lang="en-US" sz="1600" dirty="0">
                <a:latin typeface="Arial" panose="020B0604020202020204" pitchFamily="34" charset="0"/>
                <a:cs typeface="Arial" panose="020B0604020202020204" pitchFamily="34" charset="0"/>
              </a:rPr>
              <a:t> Analysis of prior work and proof of concept(s)</a:t>
            </a:r>
          </a:p>
          <a:p>
            <a:pPr marL="571500" indent="-285750"/>
            <a:r>
              <a:rPr lang="en-US" sz="1600" dirty="0">
                <a:latin typeface="Arial" panose="020B0604020202020204" pitchFamily="34" charset="0"/>
                <a:cs typeface="Arial" panose="020B0604020202020204" pitchFamily="34" charset="0"/>
              </a:rPr>
              <a:t>Creation of core components in Score that represent the superset of data elements needed across multiple scenarios</a:t>
            </a:r>
          </a:p>
          <a:p>
            <a:pPr marL="571500" indent="-285750"/>
            <a:r>
              <a:rPr lang="en-US" sz="1600" dirty="0">
                <a:latin typeface="Arial" panose="020B0604020202020204" pitchFamily="34" charset="0"/>
                <a:cs typeface="Arial" panose="020B0604020202020204" pitchFamily="34" charset="0"/>
              </a:rPr>
              <a:t>Profile these components in Score needed to support these industry use cases </a:t>
            </a:r>
          </a:p>
          <a:p>
            <a:pPr marL="571500" indent="-285750"/>
            <a:r>
              <a:rPr lang="en-US" sz="1600" dirty="0">
                <a:latin typeface="Arial" panose="020B0604020202020204" pitchFamily="34" charset="0"/>
                <a:cs typeface="Arial" panose="020B0604020202020204" pitchFamily="34" charset="0"/>
              </a:rPr>
              <a:t>Create the RESTful behavior including resource path definitions and verbs needed and path/query parameters</a:t>
            </a:r>
          </a:p>
        </p:txBody>
      </p:sp>
      <p:graphicFrame>
        <p:nvGraphicFramePr>
          <p:cNvPr id="5" name="Table 4">
            <a:extLst>
              <a:ext uri="{FF2B5EF4-FFF2-40B4-BE49-F238E27FC236}">
                <a16:creationId xmlns:a16="http://schemas.microsoft.com/office/drawing/2014/main" id="{9E0A3348-0317-ABEC-9A11-B3D67FD67DA8}"/>
              </a:ext>
            </a:extLst>
          </p:cNvPr>
          <p:cNvGraphicFramePr>
            <a:graphicFrameLocks noGrp="1"/>
          </p:cNvGraphicFramePr>
          <p:nvPr/>
        </p:nvGraphicFramePr>
        <p:xfrm>
          <a:off x="8488711" y="3718676"/>
          <a:ext cx="2730500" cy="1805940"/>
        </p:xfrm>
        <a:graphic>
          <a:graphicData uri="http://schemas.openxmlformats.org/drawingml/2006/table">
            <a:tbl>
              <a:tblPr>
                <a:tableStyleId>{5C22544A-7EE6-4342-B048-85BDC9FD1C3A}</a:tableStyleId>
              </a:tblPr>
              <a:tblGrid>
                <a:gridCol w="2730500">
                  <a:extLst>
                    <a:ext uri="{9D8B030D-6E8A-4147-A177-3AD203B41FA5}">
                      <a16:colId xmlns:a16="http://schemas.microsoft.com/office/drawing/2014/main" val="3994877486"/>
                    </a:ext>
                  </a:extLst>
                </a:gridCol>
              </a:tblGrid>
              <a:tr h="182880">
                <a:tc>
                  <a:txBody>
                    <a:bodyPr/>
                    <a:lstStyle/>
                    <a:p>
                      <a:pPr algn="l" fontAlgn="b"/>
                      <a:r>
                        <a:rPr lang="en-US" sz="1100" u="none" strike="noStrike">
                          <a:effectLst/>
                        </a:rPr>
                        <a:t>AGCO Corporation</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648420842"/>
                  </a:ext>
                </a:extLst>
              </a:tr>
              <a:tr h="182880">
                <a:tc>
                  <a:txBody>
                    <a:bodyPr/>
                    <a:lstStyle/>
                    <a:p>
                      <a:pPr algn="l" fontAlgn="b"/>
                      <a:r>
                        <a:rPr lang="en-US" sz="1100" u="none" strike="noStrike">
                          <a:effectLst/>
                        </a:rPr>
                        <a:t>CNH Industrial</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32779165"/>
                  </a:ext>
                </a:extLst>
              </a:tr>
              <a:tr h="182880">
                <a:tc>
                  <a:txBody>
                    <a:bodyPr/>
                    <a:lstStyle/>
                    <a:p>
                      <a:pPr algn="l" fontAlgn="b"/>
                      <a:r>
                        <a:rPr lang="en-US" sz="1100" u="none" strike="noStrike">
                          <a:effectLst/>
                        </a:rPr>
                        <a:t>Combyne Ag</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081962265"/>
                  </a:ext>
                </a:extLst>
              </a:tr>
              <a:tr h="182880">
                <a:tc>
                  <a:txBody>
                    <a:bodyPr/>
                    <a:lstStyle/>
                    <a:p>
                      <a:pPr algn="l" fontAlgn="b"/>
                      <a:r>
                        <a:rPr lang="en-US" sz="1100" u="none" strike="noStrike">
                          <a:effectLst/>
                        </a:rPr>
                        <a:t>John Deere</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051651259"/>
                  </a:ext>
                </a:extLst>
              </a:tr>
              <a:tr h="182880">
                <a:tc>
                  <a:txBody>
                    <a:bodyPr/>
                    <a:lstStyle/>
                    <a:p>
                      <a:pPr algn="l" fontAlgn="b"/>
                      <a:r>
                        <a:rPr lang="en-US" sz="1100" u="none" strike="noStrike">
                          <a:effectLst/>
                        </a:rPr>
                        <a:t>Mtech Digital Solutions Oy</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03376222"/>
                  </a:ext>
                </a:extLst>
              </a:tr>
              <a:tr h="182880">
                <a:tc>
                  <a:txBody>
                    <a:bodyPr/>
                    <a:lstStyle/>
                    <a:p>
                      <a:pPr algn="l" fontAlgn="b"/>
                      <a:r>
                        <a:rPr lang="en-US" sz="1100" u="none" strike="noStrike">
                          <a:effectLst/>
                        </a:rPr>
                        <a:t>National Institute of Standards and Technology</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856565100"/>
                  </a:ext>
                </a:extLst>
              </a:tr>
              <a:tr h="182880">
                <a:tc>
                  <a:txBody>
                    <a:bodyPr/>
                    <a:lstStyle/>
                    <a:p>
                      <a:pPr algn="l" fontAlgn="b"/>
                      <a:r>
                        <a:rPr lang="en-US" sz="1100" u="none" strike="noStrike">
                          <a:effectLst/>
                        </a:rPr>
                        <a:t>StrataBuilt</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974919976"/>
                  </a:ext>
                </a:extLst>
              </a:tr>
              <a:tr h="182880">
                <a:tc>
                  <a:txBody>
                    <a:bodyPr/>
                    <a:lstStyle/>
                    <a:p>
                      <a:pPr algn="l" fontAlgn="b"/>
                      <a:r>
                        <a:rPr lang="en-US" sz="1100" u="none" strike="noStrike">
                          <a:effectLst/>
                        </a:rPr>
                        <a:t>Vis Consulting Inc.</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522930758"/>
                  </a:ext>
                </a:extLst>
              </a:tr>
              <a:tr h="182880">
                <a:tc>
                  <a:txBody>
                    <a:bodyPr/>
                    <a:lstStyle/>
                    <a:p>
                      <a:pPr algn="l" fontAlgn="b"/>
                      <a:r>
                        <a:rPr lang="en-US" sz="1100" u="none" strike="noStrike">
                          <a:effectLst/>
                        </a:rPr>
                        <a:t>Winfield United</a:t>
                      </a:r>
                      <a:endParaRPr lang="en-US" sz="11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020108589"/>
                  </a:ext>
                </a:extLst>
              </a:tr>
            </a:tbl>
          </a:graphicData>
        </a:graphic>
      </p:graphicFrame>
    </p:spTree>
    <p:extLst>
      <p:ext uri="{BB962C8B-B14F-4D97-AF65-F5344CB8AC3E}">
        <p14:creationId xmlns:p14="http://schemas.microsoft.com/office/powerpoint/2010/main" val="13223399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FC6B5-92F3-A0C0-D273-DB371FDC4C7D}"/>
              </a:ext>
            </a:extLst>
          </p:cNvPr>
          <p:cNvSpPr>
            <a:spLocks noGrp="1"/>
          </p:cNvSpPr>
          <p:nvPr>
            <p:ph type="title"/>
          </p:nvPr>
        </p:nvSpPr>
        <p:spPr>
          <a:xfrm>
            <a:off x="808383" y="168965"/>
            <a:ext cx="11237843"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WG22 Booking and Prepay Reporting</a:t>
            </a:r>
          </a:p>
        </p:txBody>
      </p:sp>
      <p:sp>
        <p:nvSpPr>
          <p:cNvPr id="3" name="TextBox 2">
            <a:extLst>
              <a:ext uri="{FF2B5EF4-FFF2-40B4-BE49-F238E27FC236}">
                <a16:creationId xmlns:a16="http://schemas.microsoft.com/office/drawing/2014/main" id="{47C27F99-A7E7-D9EC-CE23-1FC3F3145484}"/>
              </a:ext>
            </a:extLst>
          </p:cNvPr>
          <p:cNvSpPr txBox="1"/>
          <p:nvPr/>
        </p:nvSpPr>
        <p:spPr>
          <a:xfrm>
            <a:off x="8315243" y="1774896"/>
            <a:ext cx="3351689" cy="1477328"/>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Greg Mikel (Land O’Lakes)</a:t>
            </a:r>
          </a:p>
          <a:p>
            <a:r>
              <a:rPr lang="en-US" b="1">
                <a:latin typeface="Arial" panose="020B0604020202020204" pitchFamily="34" charset="0"/>
                <a:cs typeface="Arial" panose="020B0604020202020204" pitchFamily="34" charset="0"/>
              </a:rPr>
              <a:t>Staff Liaison: Brent Kemp</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22D72E40-6C74-6474-E13B-04EF2BD1ABF8}"/>
              </a:ext>
            </a:extLst>
          </p:cNvPr>
          <p:cNvSpPr txBox="1">
            <a:spLocks/>
          </p:cNvSpPr>
          <p:nvPr/>
        </p:nvSpPr>
        <p:spPr>
          <a:xfrm>
            <a:off x="218599" y="1774895"/>
            <a:ext cx="8096644" cy="4254429"/>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168275" indent="0">
              <a:buNone/>
            </a:pPr>
            <a:r>
              <a:rPr lang="en-US" sz="1600" dirty="0">
                <a:latin typeface="Arial" panose="020B0604020202020204" pitchFamily="34" charset="0"/>
                <a:cs typeface="Arial" panose="020B0604020202020204" pitchFamily="34" charset="0"/>
              </a:rPr>
              <a:t>Input manufacturers and distributors have a need to understand the grower level booking information for various products at the retailer level as general reports and not specific to individual transactions. They would like to receive this information via an XML message.</a:t>
            </a:r>
            <a:endParaRPr lang="en-US" sz="1600" b="1" dirty="0">
              <a:latin typeface="Arial" panose="020B0604020202020204" pitchFamily="34" charset="0"/>
              <a:cs typeface="Arial" panose="020B0604020202020204" pitchFamily="34" charset="0"/>
            </a:endParaRPr>
          </a:p>
          <a:p>
            <a:pPr marL="0" indent="0">
              <a:buFont typeface="Arial"/>
              <a:buNone/>
            </a:pPr>
            <a:r>
              <a:rPr lang="en-US" sz="1600" b="1" dirty="0">
                <a:latin typeface="Arial" panose="020B0604020202020204" pitchFamily="34" charset="0"/>
                <a:cs typeface="Arial" panose="020B0604020202020204" pitchFamily="34" charset="0"/>
              </a:rPr>
              <a:t>Scope:</a:t>
            </a:r>
          </a:p>
          <a:p>
            <a:pPr marL="168275" indent="0">
              <a:buFont typeface="Arial"/>
              <a:buNone/>
            </a:pPr>
            <a:r>
              <a:rPr lang="en-US" sz="1600" dirty="0">
                <a:latin typeface="Arial" panose="020B0604020202020204" pitchFamily="34" charset="0"/>
                <a:cs typeface="Arial" panose="020B0604020202020204" pitchFamily="34" charset="0"/>
              </a:rPr>
              <a:t>Seed Bookings reporting (pre-paid or not pre-paid)</a:t>
            </a:r>
          </a:p>
          <a:p>
            <a:pPr marL="168275" indent="0">
              <a:buFont typeface="Arial"/>
              <a:buNone/>
            </a:pPr>
            <a:r>
              <a:rPr lang="en-US" sz="1600" dirty="0">
                <a:latin typeface="Arial" panose="020B0604020202020204" pitchFamily="34" charset="0"/>
                <a:cs typeface="Arial" panose="020B0604020202020204" pitchFamily="34" charset="0"/>
              </a:rPr>
              <a:t>Crop nutrition bookings reporting (pre-paid or not pre-paid)</a:t>
            </a:r>
          </a:p>
          <a:p>
            <a:pPr marL="168275" indent="0">
              <a:buFont typeface="Arial"/>
              <a:buNone/>
            </a:pPr>
            <a:r>
              <a:rPr lang="en-US" sz="1600" dirty="0">
                <a:latin typeface="Arial" panose="020B0604020202020204" pitchFamily="34" charset="0"/>
                <a:cs typeface="Arial" panose="020B0604020202020204" pitchFamily="34" charset="0"/>
              </a:rPr>
              <a:t>Crop protection bookings reporting (pre-paid or not pre-paid)</a:t>
            </a:r>
          </a:p>
          <a:p>
            <a:pPr marL="168275" indent="0">
              <a:buFont typeface="Arial"/>
              <a:buNone/>
            </a:pPr>
            <a:r>
              <a:rPr lang="en-US" sz="1400" dirty="0"/>
              <a:t>Note: When a booking is pre-paid, it is a firm commitment to purchase.</a:t>
            </a:r>
            <a:endParaRPr lang="en-US" sz="1600" dirty="0">
              <a:latin typeface="Arial" panose="020B0604020202020204" pitchFamily="34" charset="0"/>
              <a:cs typeface="Arial" panose="020B0604020202020204" pitchFamily="34" charset="0"/>
            </a:endParaRPr>
          </a:p>
          <a:p>
            <a:pPr marL="0" indent="0">
              <a:buFont typeface="Arial"/>
              <a:buNone/>
            </a:pPr>
            <a:endParaRPr lang="en-US" sz="1600" dirty="0">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18876AA3-F260-FE91-832A-07E74B826F9A}"/>
              </a:ext>
            </a:extLst>
          </p:cNvPr>
          <p:cNvPicPr>
            <a:picLocks noChangeAspect="1"/>
          </p:cNvPicPr>
          <p:nvPr/>
        </p:nvPicPr>
        <p:blipFill>
          <a:blip r:embed="rId2"/>
          <a:stretch>
            <a:fillRect/>
          </a:stretch>
        </p:blipFill>
        <p:spPr>
          <a:xfrm>
            <a:off x="8860361" y="3605777"/>
            <a:ext cx="2064774" cy="1995948"/>
          </a:xfrm>
          <a:prstGeom prst="rect">
            <a:avLst/>
          </a:prstGeom>
        </p:spPr>
      </p:pic>
    </p:spTree>
    <p:extLst>
      <p:ext uri="{BB962C8B-B14F-4D97-AF65-F5344CB8AC3E}">
        <p14:creationId xmlns:p14="http://schemas.microsoft.com/office/powerpoint/2010/main" val="1314049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D38E-C182-1289-4AA9-26045CBC9482}"/>
              </a:ext>
            </a:extLst>
          </p:cNvPr>
          <p:cNvSpPr>
            <a:spLocks noGrp="1"/>
          </p:cNvSpPr>
          <p:nvPr>
            <p:ph type="title"/>
          </p:nvPr>
        </p:nvSpPr>
        <p:spPr>
          <a:xfrm>
            <a:off x="838200" y="365127"/>
            <a:ext cx="1127760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WG24 Field Boundary: GNSS Accuracy</a:t>
            </a:r>
          </a:p>
        </p:txBody>
      </p:sp>
      <p:sp>
        <p:nvSpPr>
          <p:cNvPr id="3" name="TextBox 2">
            <a:extLst>
              <a:ext uri="{FF2B5EF4-FFF2-40B4-BE49-F238E27FC236}">
                <a16:creationId xmlns:a16="http://schemas.microsoft.com/office/drawing/2014/main" id="{EBFA735D-6C2F-356B-B3FE-45688C236D9C}"/>
              </a:ext>
            </a:extLst>
          </p:cNvPr>
          <p:cNvSpPr txBox="1"/>
          <p:nvPr/>
        </p:nvSpPr>
        <p:spPr>
          <a:xfrm>
            <a:off x="8269358" y="1827520"/>
            <a:ext cx="3556600" cy="1477328"/>
          </a:xfrm>
          <a:prstGeom prst="rect">
            <a:avLst/>
          </a:prstGeom>
          <a:noFill/>
        </p:spPr>
        <p:txBody>
          <a:bodyPr wrap="square" rtlCol="0">
            <a:spAutoFit/>
          </a:bodyPr>
          <a:lstStyle/>
          <a:p>
            <a:r>
              <a:rPr lang="en-US" b="1">
                <a:latin typeface="Arial" panose="020B0604020202020204" pitchFamily="34" charset="0"/>
                <a:cs typeface="Arial" panose="020B0604020202020204" pitchFamily="34" charset="0"/>
              </a:rPr>
              <a:t>Chair: Zach Leiser (Growmark)</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Staff Liaison: Ben Craker</a:t>
            </a:r>
          </a:p>
          <a:p>
            <a:endParaRPr lang="en-US" b="1">
              <a:latin typeface="Arial" panose="020B0604020202020204" pitchFamily="34" charset="0"/>
              <a:cs typeface="Arial" panose="020B0604020202020204" pitchFamily="34" charset="0"/>
            </a:endParaRPr>
          </a:p>
          <a:p>
            <a:r>
              <a:rPr lang="en-US" b="1">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7C30DD63-6CBA-545A-C067-2D9554620809}"/>
              </a:ext>
            </a:extLst>
          </p:cNvPr>
          <p:cNvSpPr txBox="1">
            <a:spLocks/>
          </p:cNvSpPr>
          <p:nvPr/>
        </p:nvSpPr>
        <p:spPr>
          <a:xfrm>
            <a:off x="171450" y="1371600"/>
            <a:ext cx="8097908" cy="507889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400" b="1" dirty="0">
                <a:latin typeface="Arial" panose="020B0604020202020204" pitchFamily="34" charset="0"/>
                <a:cs typeface="Arial" panose="020B0604020202020204" pitchFamily="34" charset="0"/>
              </a:rPr>
              <a:t>Business Value: </a:t>
            </a:r>
          </a:p>
          <a:p>
            <a:pPr marL="0" indent="0">
              <a:buNone/>
            </a:pPr>
            <a:r>
              <a:rPr lang="en-US" sz="1400" dirty="0">
                <a:latin typeface="Arial" panose="020B0604020202020204" pitchFamily="34" charset="0"/>
                <a:cs typeface="Arial" panose="020B0604020202020204" pitchFamily="34" charset="0"/>
              </a:rPr>
              <a:t>Within the context of crop production around the world the concept of the field and its boundary are the fundamental building blocks for all field operations. The boundary is used to define the limits of where inputs should be geospatially applied by modern agricultural equipment. The field boundary is also used to partition data in farm management information systems (FMIS) whether for clipping imagery to the confines of the field or allocating as-applied and yield data to remove erroneous points. This necessity to share consistent and accurate boundaries between systems is increasing in importance in recent years as a systems approach to interoperability with broader adoption of technologies such as section control, individual row on/off, machine coordination and a potential diversity of autonomous vehicles.</a:t>
            </a:r>
          </a:p>
          <a:p>
            <a:pPr marL="0" indent="0">
              <a:buNone/>
            </a:pPr>
            <a:r>
              <a:rPr lang="en-US" sz="1400" b="1" dirty="0">
                <a:latin typeface="Arial" panose="020B0604020202020204" pitchFamily="34" charset="0"/>
                <a:cs typeface="Arial" panose="020B0604020202020204" pitchFamily="34" charset="0"/>
              </a:rPr>
              <a:t>Deliverables:</a:t>
            </a:r>
          </a:p>
          <a:p>
            <a:pPr marL="571500" indent="-285750"/>
            <a:r>
              <a:rPr lang="en-US" sz="1400" dirty="0">
                <a:latin typeface="Arial" panose="020B0604020202020204" pitchFamily="34" charset="0"/>
                <a:cs typeface="Arial" panose="020B0604020202020204" pitchFamily="34" charset="0"/>
              </a:rPr>
              <a:t>Implementation guideline for GNSS receiver manufacturers, in-cab display manufacturers, and other systems used to define boundaries regarding what data needs to be available and logged about a field boundary</a:t>
            </a:r>
          </a:p>
          <a:p>
            <a:pPr marL="571500" indent="-285750"/>
            <a:r>
              <a:rPr lang="en-US" sz="1400" dirty="0">
                <a:latin typeface="Arial" panose="020B0604020202020204" pitchFamily="34" charset="0"/>
                <a:cs typeface="Arial" panose="020B0604020202020204" pitchFamily="34" charset="0"/>
              </a:rPr>
              <a:t>Required and optional metadata elements and definitions to ensure recipient of a boundary can accurately use and understand the boundary</a:t>
            </a:r>
          </a:p>
          <a:p>
            <a:pPr marL="571500" indent="-285750"/>
            <a:r>
              <a:rPr lang="en-US" sz="1400" dirty="0">
                <a:latin typeface="Arial" panose="020B0604020202020204" pitchFamily="34" charset="0"/>
                <a:cs typeface="Arial" panose="020B0604020202020204" pitchFamily="34" charset="0"/>
              </a:rPr>
              <a:t>Controlled vocabularies required to convey information about boundary collection method, GNSS accuracy, and other related aspects of the boundary</a:t>
            </a:r>
          </a:p>
          <a:p>
            <a:pPr marL="571500" indent="-285750"/>
            <a:r>
              <a:rPr lang="en-US" sz="1400" dirty="0">
                <a:latin typeface="Arial" panose="020B0604020202020204" pitchFamily="34" charset="0"/>
                <a:cs typeface="Arial" panose="020B0604020202020204" pitchFamily="34" charset="0"/>
              </a:rPr>
              <a:t>Recommendations to ADAPT Standard for changes and additions to ensure boundaries are accurately transferred from system to system via the ADAPT mode</a:t>
            </a:r>
          </a:p>
          <a:p>
            <a:pPr marL="571500" indent="-285750"/>
            <a:r>
              <a:rPr lang="en-US" sz="1400" dirty="0" err="1">
                <a:latin typeface="Arial" panose="020B0604020202020204" pitchFamily="34" charset="0"/>
                <a:cs typeface="Arial" panose="020B0604020202020204" pitchFamily="34" charset="0"/>
              </a:rPr>
              <a:t>lPotential</a:t>
            </a:r>
            <a:r>
              <a:rPr lang="en-US" sz="1400" dirty="0">
                <a:latin typeface="Arial" panose="020B0604020202020204" pitchFamily="34" charset="0"/>
                <a:cs typeface="Arial" panose="020B0604020202020204" pitchFamily="34" charset="0"/>
              </a:rPr>
              <a:t> recommendations to other organization(s) if enhancements are required in related/enabling standards e.g. NMEA</a:t>
            </a:r>
          </a:p>
          <a:p>
            <a:pPr marL="571500" indent="-285750"/>
            <a:r>
              <a:rPr lang="en-US" sz="1400" dirty="0">
                <a:latin typeface="Arial" panose="020B0604020202020204" pitchFamily="34" charset="0"/>
                <a:cs typeface="Arial" panose="020B0604020202020204" pitchFamily="34" charset="0"/>
              </a:rPr>
              <a:t>Potential revision to Field Boundary: Definitions and Use Case boundary classifications/types</a:t>
            </a:r>
          </a:p>
        </p:txBody>
      </p:sp>
      <p:graphicFrame>
        <p:nvGraphicFramePr>
          <p:cNvPr id="6" name="Table 5">
            <a:extLst>
              <a:ext uri="{FF2B5EF4-FFF2-40B4-BE49-F238E27FC236}">
                <a16:creationId xmlns:a16="http://schemas.microsoft.com/office/drawing/2014/main" id="{8D471462-82DE-F7DF-DE89-8645E4EECA28}"/>
              </a:ext>
            </a:extLst>
          </p:cNvPr>
          <p:cNvGraphicFramePr>
            <a:graphicFrameLocks noGrp="1"/>
          </p:cNvGraphicFramePr>
          <p:nvPr>
            <p:extLst>
              <p:ext uri="{D42A27DB-BD31-4B8C-83A1-F6EECF244321}">
                <p14:modId xmlns:p14="http://schemas.microsoft.com/office/powerpoint/2010/main" val="753556142"/>
              </p:ext>
            </p:extLst>
          </p:nvPr>
        </p:nvGraphicFramePr>
        <p:xfrm>
          <a:off x="8594726" y="3329956"/>
          <a:ext cx="2197100" cy="3038937"/>
        </p:xfrm>
        <a:graphic>
          <a:graphicData uri="http://schemas.openxmlformats.org/drawingml/2006/table">
            <a:tbl>
              <a:tblPr>
                <a:tableStyleId>{5C22544A-7EE6-4342-B048-85BDC9FD1C3A}</a:tableStyleId>
              </a:tblPr>
              <a:tblGrid>
                <a:gridCol w="2197100">
                  <a:extLst>
                    <a:ext uri="{9D8B030D-6E8A-4147-A177-3AD203B41FA5}">
                      <a16:colId xmlns:a16="http://schemas.microsoft.com/office/drawing/2014/main" val="1420442882"/>
                    </a:ext>
                  </a:extLst>
                </a:gridCol>
              </a:tblGrid>
              <a:tr h="176382">
                <a:tc>
                  <a:txBody>
                    <a:bodyPr/>
                    <a:lstStyle/>
                    <a:p>
                      <a:pPr algn="l" fontAlgn="b"/>
                      <a:r>
                        <a:rPr lang="en-US" sz="1200" u="none" strike="noStrike">
                          <a:effectLst/>
                        </a:rPr>
                        <a:t>Agdatahub</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48589284"/>
                  </a:ext>
                </a:extLst>
              </a:tr>
              <a:tr h="176382">
                <a:tc>
                  <a:txBody>
                    <a:bodyPr/>
                    <a:lstStyle/>
                    <a:p>
                      <a:pPr algn="l" fontAlgn="b"/>
                      <a:r>
                        <a:rPr lang="en-US" sz="1200" u="none" strike="noStrike">
                          <a:effectLst/>
                        </a:rPr>
                        <a:t>Agro EDI Europe</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1371222615"/>
                  </a:ext>
                </a:extLst>
              </a:tr>
              <a:tr h="176382">
                <a:tc>
                  <a:txBody>
                    <a:bodyPr/>
                    <a:lstStyle/>
                    <a:p>
                      <a:pPr algn="l" fontAlgn="b"/>
                      <a:r>
                        <a:rPr lang="en-US" sz="1200" u="none" strike="noStrike">
                          <a:effectLst/>
                        </a:rPr>
                        <a:t>CNH Industrial</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1018625460"/>
                  </a:ext>
                </a:extLst>
              </a:tr>
              <a:tr h="176382">
                <a:tc>
                  <a:txBody>
                    <a:bodyPr/>
                    <a:lstStyle/>
                    <a:p>
                      <a:pPr algn="l" fontAlgn="b"/>
                      <a:r>
                        <a:rPr lang="en-US" sz="1200" u="none" strike="noStrike">
                          <a:effectLst/>
                        </a:rPr>
                        <a:t>EverAg</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36565755"/>
                  </a:ext>
                </a:extLst>
              </a:tr>
              <a:tr h="176382">
                <a:tc>
                  <a:txBody>
                    <a:bodyPr/>
                    <a:lstStyle/>
                    <a:p>
                      <a:pPr algn="l" fontAlgn="b"/>
                      <a:r>
                        <a:rPr lang="en-US" sz="1200" u="none" strike="noStrike">
                          <a:effectLst/>
                        </a:rPr>
                        <a:t>Growmark, Inc.</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395540365"/>
                  </a:ext>
                </a:extLst>
              </a:tr>
              <a:tr h="176382">
                <a:tc>
                  <a:txBody>
                    <a:bodyPr/>
                    <a:lstStyle/>
                    <a:p>
                      <a:pPr algn="l" fontAlgn="b"/>
                      <a:r>
                        <a:rPr lang="en-US" sz="1200" u="none" strike="noStrike">
                          <a:effectLst/>
                        </a:rPr>
                        <a:t>John Deere</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460140154"/>
                  </a:ext>
                </a:extLst>
              </a:tr>
              <a:tr h="197317">
                <a:tc>
                  <a:txBody>
                    <a:bodyPr/>
                    <a:lstStyle/>
                    <a:p>
                      <a:pPr algn="l" fontAlgn="b"/>
                      <a:r>
                        <a:rPr lang="en-US" sz="1200" u="none" strike="noStrike">
                          <a:effectLst/>
                        </a:rPr>
                        <a:t>Kahler Automation Corporation</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867187777"/>
                  </a:ext>
                </a:extLst>
              </a:tr>
              <a:tr h="176382">
                <a:tc>
                  <a:txBody>
                    <a:bodyPr/>
                    <a:lstStyle/>
                    <a:p>
                      <a:pPr algn="l" fontAlgn="b"/>
                      <a:r>
                        <a:rPr lang="en-US" sz="1200" u="none" strike="noStrike" dirty="0">
                          <a:effectLst/>
                        </a:rPr>
                        <a:t>Keystone Cooperative LLC</a:t>
                      </a:r>
                      <a:endParaRPr lang="en-US" sz="1200" b="0" i="0" u="none" strike="noStrike" dirty="0">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885443492"/>
                  </a:ext>
                </a:extLst>
              </a:tr>
              <a:tr h="176382">
                <a:tc>
                  <a:txBody>
                    <a:bodyPr/>
                    <a:lstStyle/>
                    <a:p>
                      <a:pPr algn="l" fontAlgn="b"/>
                      <a:r>
                        <a:rPr lang="en-US" sz="1200" u="none" strike="noStrike">
                          <a:effectLst/>
                        </a:rPr>
                        <a:t>Nutrien</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366159816"/>
                  </a:ext>
                </a:extLst>
              </a:tr>
              <a:tr h="176382">
                <a:tc>
                  <a:txBody>
                    <a:bodyPr/>
                    <a:lstStyle/>
                    <a:p>
                      <a:pPr algn="l" fontAlgn="b"/>
                      <a:r>
                        <a:rPr lang="en-US" sz="1200" u="none" strike="noStrike">
                          <a:effectLst/>
                        </a:rPr>
                        <a:t>Proagrica</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046678766"/>
                  </a:ext>
                </a:extLst>
              </a:tr>
              <a:tr h="176382">
                <a:tc>
                  <a:txBody>
                    <a:bodyPr/>
                    <a:lstStyle/>
                    <a:p>
                      <a:pPr algn="l" fontAlgn="b"/>
                      <a:r>
                        <a:rPr lang="en-US" sz="1200" u="none" strike="noStrike">
                          <a:effectLst/>
                        </a:rPr>
                        <a:t>Seirrowon Labs Inc</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426067100"/>
                  </a:ext>
                </a:extLst>
              </a:tr>
              <a:tr h="176382">
                <a:tc>
                  <a:txBody>
                    <a:bodyPr/>
                    <a:lstStyle/>
                    <a:p>
                      <a:pPr algn="l" fontAlgn="b"/>
                      <a:r>
                        <a:rPr lang="en-US" sz="1200" u="none" strike="noStrike">
                          <a:effectLst/>
                        </a:rPr>
                        <a:t>Software Solutions Integrated, LLC</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991940747"/>
                  </a:ext>
                </a:extLst>
              </a:tr>
              <a:tr h="176382">
                <a:tc>
                  <a:txBody>
                    <a:bodyPr/>
                    <a:lstStyle/>
                    <a:p>
                      <a:pPr algn="l" fontAlgn="b"/>
                      <a:r>
                        <a:rPr lang="en-US" sz="1200" u="none" strike="noStrike">
                          <a:effectLst/>
                        </a:rPr>
                        <a:t>SoilSerdem</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2481258295"/>
                  </a:ext>
                </a:extLst>
              </a:tr>
              <a:tr h="176382">
                <a:tc>
                  <a:txBody>
                    <a:bodyPr/>
                    <a:lstStyle/>
                    <a:p>
                      <a:pPr algn="l" fontAlgn="b"/>
                      <a:r>
                        <a:rPr lang="en-US" sz="1200" u="none" strike="noStrike">
                          <a:effectLst/>
                        </a:rPr>
                        <a:t>Syngenta Crop Protection, LLC</a:t>
                      </a:r>
                      <a:endParaRPr lang="en-US" sz="1200" b="0" i="0" u="none" strike="noStrike">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1872617115"/>
                  </a:ext>
                </a:extLst>
              </a:tr>
              <a:tr h="176382">
                <a:tc>
                  <a:txBody>
                    <a:bodyPr/>
                    <a:lstStyle/>
                    <a:p>
                      <a:pPr algn="l" fontAlgn="b"/>
                      <a:r>
                        <a:rPr lang="en-US" sz="1200" u="none" strike="noStrike" dirty="0">
                          <a:effectLst/>
                        </a:rPr>
                        <a:t>Taranis</a:t>
                      </a:r>
                      <a:endParaRPr lang="en-US" sz="1200" b="0" i="0" u="none" strike="noStrike" dirty="0">
                        <a:solidFill>
                          <a:srgbClr val="000000"/>
                        </a:solidFill>
                        <a:effectLst/>
                        <a:latin typeface="Aptos Narrow" panose="020B0004020202020204" pitchFamily="34" charset="0"/>
                      </a:endParaRPr>
                    </a:p>
                  </a:txBody>
                  <a:tcPr marL="7030" marR="7030" marT="7030" marB="0" anchor="b"/>
                </a:tc>
                <a:extLst>
                  <a:ext uri="{0D108BD9-81ED-4DB2-BD59-A6C34878D82A}">
                    <a16:rowId xmlns:a16="http://schemas.microsoft.com/office/drawing/2014/main" val="419981957"/>
                  </a:ext>
                </a:extLst>
              </a:tr>
            </a:tbl>
          </a:graphicData>
        </a:graphic>
      </p:graphicFrame>
    </p:spTree>
    <p:extLst>
      <p:ext uri="{BB962C8B-B14F-4D97-AF65-F5344CB8AC3E}">
        <p14:creationId xmlns:p14="http://schemas.microsoft.com/office/powerpoint/2010/main" val="13961417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261F-331A-0CD0-AD11-BB9E81F38101}"/>
              </a:ext>
            </a:extLst>
          </p:cNvPr>
          <p:cNvSpPr>
            <a:spLocks noGrp="1"/>
          </p:cNvSpPr>
          <p:nvPr>
            <p:ph type="title"/>
          </p:nvPr>
        </p:nvSpPr>
        <p:spPr/>
        <p:txBody>
          <a:bodyPr/>
          <a:lstStyle/>
          <a:p>
            <a:r>
              <a:rPr lang="en-US" sz="3200"/>
              <a:t>WG25 Dairy Feeding Data Standards Assessment </a:t>
            </a:r>
            <a:endParaRPr lang="en-US" sz="3600"/>
          </a:p>
        </p:txBody>
      </p:sp>
      <p:sp>
        <p:nvSpPr>
          <p:cNvPr id="3" name="TextBox 2">
            <a:extLst>
              <a:ext uri="{FF2B5EF4-FFF2-40B4-BE49-F238E27FC236}">
                <a16:creationId xmlns:a16="http://schemas.microsoft.com/office/drawing/2014/main" id="{511248A6-BF07-46A4-48F3-AA182E73A980}"/>
              </a:ext>
            </a:extLst>
          </p:cNvPr>
          <p:cNvSpPr txBox="1"/>
          <p:nvPr/>
        </p:nvSpPr>
        <p:spPr>
          <a:xfrm>
            <a:off x="9221807" y="1320377"/>
            <a:ext cx="2970193" cy="1569660"/>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Dr. Kristan Reed (Cornell)</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DF805D62-F8BB-9060-F357-A165E2C4C616}"/>
              </a:ext>
            </a:extLst>
          </p:cNvPr>
          <p:cNvSpPr txBox="1">
            <a:spLocks/>
          </p:cNvSpPr>
          <p:nvPr/>
        </p:nvSpPr>
        <p:spPr>
          <a:xfrm>
            <a:off x="366042" y="1690690"/>
            <a:ext cx="8678567" cy="4759805"/>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100" b="1" dirty="0">
                <a:latin typeface="Arial" panose="020B0604020202020204" pitchFamily="34" charset="0"/>
                <a:cs typeface="Arial" panose="020B0604020202020204" pitchFamily="34" charset="0"/>
              </a:rPr>
              <a:t>Business Value: </a:t>
            </a:r>
          </a:p>
          <a:p>
            <a:pPr marL="0" indent="0">
              <a:buNone/>
            </a:pPr>
            <a:r>
              <a:rPr lang="en-US" sz="1100" dirty="0">
                <a:latin typeface="Arial" panose="020B0604020202020204" pitchFamily="34" charset="0"/>
                <a:cs typeface="Arial" panose="020B0604020202020204" pitchFamily="34" charset="0"/>
              </a:rPr>
              <a:t>Animal agriculture is experiencing a shift driven by consumer demands to understand the green house gas (GHG) impacts of livestock production as well as the commercialization and adoption of new technologies. These forces and others are driving a need for systems and processes to be connected digitally. The cost of one-off connections between systems is expensive and inefficient, standardized interfaces can be employed to help data move more easily reducing maintenance costs and increasing the efficiencies throughout the value chain. There are many aspects to consider and a variety of use cases regarding data movement, having a clear understanding of who needs what data, and when is an important first step. This information can also be used to determine what existing standards are applicable or implemented and what gaps remain, in addition to what areas are “secret sauce” and will remain proprietary. This working group will deliver these core building blocks that will be used to identify and prioritize subsequent efforts and collaborations. </a:t>
            </a:r>
          </a:p>
          <a:p>
            <a:pPr marL="0" indent="0">
              <a:buNone/>
            </a:pPr>
            <a:r>
              <a:rPr lang="en-US" sz="1100" b="1" dirty="0">
                <a:latin typeface="Arial" panose="020B0604020202020204" pitchFamily="34" charset="0"/>
                <a:cs typeface="Arial" panose="020B0604020202020204" pitchFamily="34" charset="0"/>
              </a:rPr>
              <a:t>Deliverables:</a:t>
            </a:r>
          </a:p>
          <a:p>
            <a:pPr marL="571500" indent="-285750"/>
            <a:r>
              <a:rPr lang="en-US" sz="1100" dirty="0">
                <a:latin typeface="Arial" panose="020B0604020202020204" pitchFamily="34" charset="0"/>
                <a:cs typeface="Arial" panose="020B0604020202020204" pitchFamily="34" charset="0"/>
              </a:rPr>
              <a:t>High level process diagram</a:t>
            </a:r>
          </a:p>
          <a:p>
            <a:pPr marL="882396" lvl="1" indent="-285750"/>
            <a:r>
              <a:rPr lang="en-US" sz="1100" dirty="0">
                <a:latin typeface="Arial" panose="020B0604020202020204" pitchFamily="34" charset="0"/>
                <a:cs typeface="Arial" panose="020B0604020202020204" pitchFamily="34" charset="0"/>
              </a:rPr>
              <a:t>Feed Provenance → Procurement → Ration development → mixing → feeding → eating/consumption</a:t>
            </a:r>
          </a:p>
          <a:p>
            <a:pPr marL="571500" indent="-285750"/>
            <a:r>
              <a:rPr lang="en-US" sz="1100" dirty="0">
                <a:latin typeface="Arial" panose="020B0604020202020204" pitchFamily="34" charset="0"/>
                <a:cs typeface="Arial" panose="020B0604020202020204" pitchFamily="34" charset="0"/>
              </a:rPr>
              <a:t>Documented use cases</a:t>
            </a:r>
          </a:p>
          <a:p>
            <a:pPr marL="882396" lvl="1" indent="-285750"/>
            <a:r>
              <a:rPr lang="en-US" sz="1100" dirty="0">
                <a:latin typeface="Arial" panose="020B0604020202020204" pitchFamily="34" charset="0"/>
                <a:cs typeface="Arial" panose="020B0604020202020204" pitchFamily="34" charset="0"/>
              </a:rPr>
              <a:t>Data coming to balancing software, ingredients, lab test values</a:t>
            </a:r>
          </a:p>
          <a:p>
            <a:pPr marL="882396" lvl="1" indent="-285750"/>
            <a:r>
              <a:rPr lang="en-US" sz="1100" dirty="0">
                <a:latin typeface="Arial" panose="020B0604020202020204" pitchFamily="34" charset="0"/>
                <a:cs typeface="Arial" panose="020B0604020202020204" pitchFamily="34" charset="0"/>
              </a:rPr>
              <a:t>Ration information sent from balancing software to mixer</a:t>
            </a:r>
          </a:p>
          <a:p>
            <a:pPr marL="882396" lvl="1" indent="-285750"/>
            <a:r>
              <a:rPr lang="en-US" sz="1100" dirty="0">
                <a:latin typeface="Arial" panose="020B0604020202020204" pitchFamily="34" charset="0"/>
                <a:cs typeface="Arial" panose="020B0604020202020204" pitchFamily="34" charset="0"/>
              </a:rPr>
              <a:t>Documenting the mixing process (Work Order, Work Record)</a:t>
            </a:r>
          </a:p>
          <a:p>
            <a:pPr marL="882396" lvl="1" indent="-285750"/>
            <a:r>
              <a:rPr lang="en-US" sz="1100" dirty="0">
                <a:latin typeface="Arial" panose="020B0604020202020204" pitchFamily="34" charset="0"/>
                <a:cs typeface="Arial" panose="020B0604020202020204" pitchFamily="34" charset="0"/>
              </a:rPr>
              <a:t>Quantifying refusals to input into balancing systems</a:t>
            </a:r>
          </a:p>
          <a:p>
            <a:pPr marL="882396" lvl="1" indent="-285750"/>
            <a:r>
              <a:rPr lang="en-US" sz="1100" dirty="0">
                <a:latin typeface="Arial" panose="020B0604020202020204" pitchFamily="34" charset="0"/>
                <a:cs typeface="Arial" panose="020B0604020202020204" pitchFamily="34" charset="0"/>
              </a:rPr>
              <a:t>Capturing production information to input into balancing system(s)</a:t>
            </a:r>
          </a:p>
          <a:p>
            <a:pPr marL="571500" indent="-285750"/>
            <a:r>
              <a:rPr lang="en-US" sz="1100" dirty="0">
                <a:latin typeface="Arial" panose="020B0604020202020204" pitchFamily="34" charset="0"/>
                <a:cs typeface="Arial" panose="020B0604020202020204" pitchFamily="34" charset="0"/>
              </a:rPr>
              <a:t>Key data elements </a:t>
            </a:r>
          </a:p>
          <a:p>
            <a:pPr marL="571500" indent="-285750"/>
            <a:r>
              <a:rPr lang="en-US" sz="1100" dirty="0">
                <a:latin typeface="Arial" panose="020B0604020202020204" pitchFamily="34" charset="0"/>
                <a:cs typeface="Arial" panose="020B0604020202020204" pitchFamily="34" charset="0"/>
              </a:rPr>
              <a:t>Identify any needed controlled vocabularies and if sources exists</a:t>
            </a:r>
          </a:p>
        </p:txBody>
      </p:sp>
      <p:graphicFrame>
        <p:nvGraphicFramePr>
          <p:cNvPr id="6" name="Table 5">
            <a:extLst>
              <a:ext uri="{FF2B5EF4-FFF2-40B4-BE49-F238E27FC236}">
                <a16:creationId xmlns:a16="http://schemas.microsoft.com/office/drawing/2014/main" id="{37BC6E83-B961-D7D6-F2B3-4F0370528C2E}"/>
              </a:ext>
            </a:extLst>
          </p:cNvPr>
          <p:cNvGraphicFramePr>
            <a:graphicFrameLocks noGrp="1"/>
          </p:cNvGraphicFramePr>
          <p:nvPr>
            <p:extLst>
              <p:ext uri="{D42A27DB-BD31-4B8C-83A1-F6EECF244321}">
                <p14:modId xmlns:p14="http://schemas.microsoft.com/office/powerpoint/2010/main" val="1088602003"/>
              </p:ext>
            </p:extLst>
          </p:nvPr>
        </p:nvGraphicFramePr>
        <p:xfrm>
          <a:off x="8591549" y="3016253"/>
          <a:ext cx="3495675" cy="3215610"/>
        </p:xfrm>
        <a:graphic>
          <a:graphicData uri="http://schemas.openxmlformats.org/drawingml/2006/table">
            <a:tbl>
              <a:tblPr>
                <a:tableStyleId>{5C22544A-7EE6-4342-B048-85BDC9FD1C3A}</a:tableStyleId>
              </a:tblPr>
              <a:tblGrid>
                <a:gridCol w="3495675">
                  <a:extLst>
                    <a:ext uri="{9D8B030D-6E8A-4147-A177-3AD203B41FA5}">
                      <a16:colId xmlns:a16="http://schemas.microsoft.com/office/drawing/2014/main" val="324559242"/>
                    </a:ext>
                  </a:extLst>
                </a:gridCol>
              </a:tblGrid>
              <a:tr h="157154">
                <a:tc>
                  <a:txBody>
                    <a:bodyPr/>
                    <a:lstStyle/>
                    <a:p>
                      <a:pPr algn="l" fontAlgn="b"/>
                      <a:r>
                        <a:rPr lang="en-US" sz="1200" u="none" strike="noStrike">
                          <a:effectLst/>
                        </a:rPr>
                        <a:t>Agdatahub</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737139545"/>
                  </a:ext>
                </a:extLst>
              </a:tr>
              <a:tr h="187375">
                <a:tc>
                  <a:txBody>
                    <a:bodyPr/>
                    <a:lstStyle/>
                    <a:p>
                      <a:pPr algn="l" fontAlgn="b"/>
                      <a:r>
                        <a:rPr lang="en-US" sz="1200" u="none" strike="noStrike">
                          <a:effectLst/>
                        </a:rPr>
                        <a:t>Association of Equipment Manufacturers</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2363960012"/>
                  </a:ext>
                </a:extLst>
              </a:tr>
              <a:tr h="157154">
                <a:tc>
                  <a:txBody>
                    <a:bodyPr/>
                    <a:lstStyle/>
                    <a:p>
                      <a:pPr algn="l" fontAlgn="b"/>
                      <a:r>
                        <a:rPr lang="en-US" sz="1200" u="none" strike="noStrike">
                          <a:effectLst/>
                        </a:rPr>
                        <a:t>BESTMIX Software NV</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4250262782"/>
                  </a:ext>
                </a:extLst>
              </a:tr>
              <a:tr h="157154">
                <a:tc>
                  <a:txBody>
                    <a:bodyPr/>
                    <a:lstStyle/>
                    <a:p>
                      <a:pPr algn="l" fontAlgn="b"/>
                      <a:r>
                        <a:rPr lang="en-US" sz="1200" u="none" strike="noStrike">
                          <a:effectLst/>
                        </a:rPr>
                        <a:t>Cornell University</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2566651968"/>
                  </a:ext>
                </a:extLst>
              </a:tr>
              <a:tr h="157154">
                <a:tc>
                  <a:txBody>
                    <a:bodyPr/>
                    <a:lstStyle/>
                    <a:p>
                      <a:pPr algn="l" fontAlgn="b"/>
                      <a:r>
                        <a:rPr lang="en-US" sz="1200" u="none" strike="noStrike">
                          <a:effectLst/>
                        </a:rPr>
                        <a:t>EMILI Canada</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2043389281"/>
                  </a:ext>
                </a:extLst>
              </a:tr>
              <a:tr h="157154">
                <a:tc>
                  <a:txBody>
                    <a:bodyPr/>
                    <a:lstStyle/>
                    <a:p>
                      <a:pPr algn="l" fontAlgn="b"/>
                      <a:r>
                        <a:rPr lang="en-US" sz="1200" u="none" strike="noStrike">
                          <a:effectLst/>
                        </a:rPr>
                        <a:t>EverAg</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240821722"/>
                  </a:ext>
                </a:extLst>
              </a:tr>
              <a:tr h="157154">
                <a:tc>
                  <a:txBody>
                    <a:bodyPr/>
                    <a:lstStyle/>
                    <a:p>
                      <a:pPr algn="l" fontAlgn="b"/>
                      <a:r>
                        <a:rPr lang="en-US" sz="1200" u="none" strike="noStrike">
                          <a:effectLst/>
                        </a:rPr>
                        <a:t>Farhad Ameri</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85478238"/>
                  </a:ext>
                </a:extLst>
              </a:tr>
              <a:tr h="157154">
                <a:tc>
                  <a:txBody>
                    <a:bodyPr/>
                    <a:lstStyle/>
                    <a:p>
                      <a:pPr algn="l" fontAlgn="b"/>
                      <a:r>
                        <a:rPr lang="en-US" sz="1200" u="none" strike="noStrike">
                          <a:effectLst/>
                        </a:rPr>
                        <a:t>FarmBelt North, Inc.</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401139482"/>
                  </a:ext>
                </a:extLst>
              </a:tr>
              <a:tr h="157154">
                <a:tc>
                  <a:txBody>
                    <a:bodyPr/>
                    <a:lstStyle/>
                    <a:p>
                      <a:pPr algn="l" fontAlgn="b"/>
                      <a:r>
                        <a:rPr lang="en-US" sz="1200" u="none" strike="noStrike">
                          <a:effectLst/>
                        </a:rPr>
                        <a:t>Format Solutions, a Datacor Company</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3859864909"/>
                  </a:ext>
                </a:extLst>
              </a:tr>
              <a:tr h="157154">
                <a:tc>
                  <a:txBody>
                    <a:bodyPr/>
                    <a:lstStyle/>
                    <a:p>
                      <a:pPr algn="l" fontAlgn="b"/>
                      <a:r>
                        <a:rPr lang="en-US" sz="1200" u="none" strike="noStrike">
                          <a:effectLst/>
                        </a:rPr>
                        <a:t>ICAR</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2668090529"/>
                  </a:ext>
                </a:extLst>
              </a:tr>
              <a:tr h="157154">
                <a:tc>
                  <a:txBody>
                    <a:bodyPr/>
                    <a:lstStyle/>
                    <a:p>
                      <a:pPr algn="l" fontAlgn="b"/>
                      <a:r>
                        <a:rPr lang="en-US" sz="1200" u="none" strike="noStrike">
                          <a:effectLst/>
                        </a:rPr>
                        <a:t>Mtech Digital Solutions Oy</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317333062"/>
                  </a:ext>
                </a:extLst>
              </a:tr>
              <a:tr h="218310">
                <a:tc>
                  <a:txBody>
                    <a:bodyPr/>
                    <a:lstStyle/>
                    <a:p>
                      <a:pPr algn="l" fontAlgn="b"/>
                      <a:r>
                        <a:rPr lang="en-US" sz="1200" u="none" strike="noStrike">
                          <a:effectLst/>
                        </a:rPr>
                        <a:t>National Agriculture and Food Research Organization</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3041215511"/>
                  </a:ext>
                </a:extLst>
              </a:tr>
              <a:tr h="218310">
                <a:tc>
                  <a:txBody>
                    <a:bodyPr/>
                    <a:lstStyle/>
                    <a:p>
                      <a:pPr algn="l" fontAlgn="b"/>
                      <a:r>
                        <a:rPr lang="en-US" sz="1200" u="none" strike="noStrike">
                          <a:effectLst/>
                        </a:rPr>
                        <a:t>National Institute of Standards and Technology</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836062707"/>
                  </a:ext>
                </a:extLst>
              </a:tr>
              <a:tr h="157154">
                <a:tc>
                  <a:txBody>
                    <a:bodyPr/>
                    <a:lstStyle/>
                    <a:p>
                      <a:pPr algn="l" fontAlgn="b"/>
                      <a:r>
                        <a:rPr lang="en-US" sz="1200" u="none" strike="noStrike">
                          <a:effectLst/>
                        </a:rPr>
                        <a:t>Seirrowon Labs Inc</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628316662"/>
                  </a:ext>
                </a:extLst>
              </a:tr>
              <a:tr h="157154">
                <a:tc>
                  <a:txBody>
                    <a:bodyPr/>
                    <a:lstStyle/>
                    <a:p>
                      <a:pPr algn="l" fontAlgn="b"/>
                      <a:r>
                        <a:rPr lang="en-US" sz="1200" u="none" strike="noStrike">
                          <a:effectLst/>
                        </a:rPr>
                        <a:t>Topcon Agriculture</a:t>
                      </a:r>
                      <a:endParaRPr lang="en-US" sz="1200" b="0" i="0" u="none" strike="noStrike">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3937894589"/>
                  </a:ext>
                </a:extLst>
              </a:tr>
              <a:tr h="157154">
                <a:tc>
                  <a:txBody>
                    <a:bodyPr/>
                    <a:lstStyle/>
                    <a:p>
                      <a:pPr algn="l" fontAlgn="b"/>
                      <a:r>
                        <a:rPr lang="en-US" sz="1200" u="none" strike="noStrike" dirty="0">
                          <a:effectLst/>
                        </a:rPr>
                        <a:t>Vita Plus Corporation</a:t>
                      </a:r>
                      <a:endParaRPr lang="en-US" sz="1200" b="0" i="0" u="none" strike="noStrike" dirty="0">
                        <a:solidFill>
                          <a:srgbClr val="000000"/>
                        </a:solidFill>
                        <a:effectLst/>
                        <a:latin typeface="Aptos Narrow" panose="020B0004020202020204" pitchFamily="34" charset="0"/>
                      </a:endParaRPr>
                    </a:p>
                  </a:txBody>
                  <a:tcPr marL="4748" marR="4748" marT="4748" marB="0" anchor="b"/>
                </a:tc>
                <a:extLst>
                  <a:ext uri="{0D108BD9-81ED-4DB2-BD59-A6C34878D82A}">
                    <a16:rowId xmlns:a16="http://schemas.microsoft.com/office/drawing/2014/main" val="1226165290"/>
                  </a:ext>
                </a:extLst>
              </a:tr>
            </a:tbl>
          </a:graphicData>
        </a:graphic>
      </p:graphicFrame>
    </p:spTree>
    <p:extLst>
      <p:ext uri="{BB962C8B-B14F-4D97-AF65-F5344CB8AC3E}">
        <p14:creationId xmlns:p14="http://schemas.microsoft.com/office/powerpoint/2010/main" val="1672625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261F-331A-0CD0-AD11-BB9E81F38101}"/>
              </a:ext>
            </a:extLst>
          </p:cNvPr>
          <p:cNvSpPr>
            <a:spLocks noGrp="1"/>
          </p:cNvSpPr>
          <p:nvPr>
            <p:ph type="title"/>
          </p:nvPr>
        </p:nvSpPr>
        <p:spPr/>
        <p:txBody>
          <a:bodyPr/>
          <a:lstStyle/>
          <a:p>
            <a:r>
              <a:rPr lang="en-US" sz="3200" dirty="0"/>
              <a:t>WG26 Data Ethics and Stewardship</a:t>
            </a:r>
            <a:endParaRPr lang="en-US" sz="3600" dirty="0"/>
          </a:p>
        </p:txBody>
      </p:sp>
      <p:sp>
        <p:nvSpPr>
          <p:cNvPr id="3" name="TextBox 2">
            <a:extLst>
              <a:ext uri="{FF2B5EF4-FFF2-40B4-BE49-F238E27FC236}">
                <a16:creationId xmlns:a16="http://schemas.microsoft.com/office/drawing/2014/main" id="{511248A6-BF07-46A4-48F3-AA182E73A980}"/>
              </a:ext>
            </a:extLst>
          </p:cNvPr>
          <p:cNvSpPr txBox="1"/>
          <p:nvPr/>
        </p:nvSpPr>
        <p:spPr>
          <a:xfrm>
            <a:off x="9044609" y="1619732"/>
            <a:ext cx="2970193" cy="1569660"/>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Stuart Rhea (Endless Wonder)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DF805D62-F8BB-9060-F357-A165E2C4C616}"/>
              </a:ext>
            </a:extLst>
          </p:cNvPr>
          <p:cNvSpPr txBox="1">
            <a:spLocks/>
          </p:cNvSpPr>
          <p:nvPr/>
        </p:nvSpPr>
        <p:spPr>
          <a:xfrm>
            <a:off x="366042" y="1690691"/>
            <a:ext cx="8539833" cy="4405310"/>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0" indent="0">
              <a:buNone/>
            </a:pPr>
            <a:r>
              <a:rPr lang="en-US" sz="1600" dirty="0">
                <a:latin typeface="Arial" panose="020B0604020202020204" pitchFamily="34" charset="0"/>
                <a:cs typeface="Arial" panose="020B0604020202020204" pitchFamily="34" charset="0"/>
              </a:rPr>
              <a:t>In 2014 </a:t>
            </a:r>
            <a:r>
              <a:rPr lang="en-US" sz="1600" dirty="0" err="1">
                <a:latin typeface="Arial" panose="020B0604020202020204" pitchFamily="34" charset="0"/>
                <a:cs typeface="Arial" panose="020B0604020202020204" pitchFamily="34" charset="0"/>
              </a:rPr>
              <a:t>AgGateway</a:t>
            </a:r>
            <a:r>
              <a:rPr lang="en-US" sz="1600" dirty="0">
                <a:latin typeface="Arial" panose="020B0604020202020204" pitchFamily="34" charset="0"/>
                <a:cs typeface="Arial" panose="020B0604020202020204" pitchFamily="34" charset="0"/>
              </a:rPr>
              <a:t> released a first version of a data privacy and security whitepaper seeking to provide common context for the industry in the rapidly evolving space. In 2017 an updated version was released to help better align with developments in the industry. Since that time many changes have occurred including the EU enacting the General Data Protection Regulations, the release of ChatGPT, and public cyber-attacks on major agricultural business; all driving the topic to the forefront of many people's minds. To help address these major shifts this group will review and update the white paper, as well as identify what, if any additional actions </a:t>
            </a:r>
            <a:r>
              <a:rPr lang="en-US" sz="1600" dirty="0" err="1">
                <a:latin typeface="Arial" panose="020B0604020202020204" pitchFamily="34" charset="0"/>
                <a:cs typeface="Arial" panose="020B0604020202020204" pitchFamily="34" charset="0"/>
              </a:rPr>
              <a:t>AgGateway</a:t>
            </a:r>
            <a:r>
              <a:rPr lang="en-US" sz="1600" dirty="0">
                <a:latin typeface="Arial" panose="020B0604020202020204" pitchFamily="34" charset="0"/>
                <a:cs typeface="Arial" panose="020B0604020202020204" pitchFamily="34" charset="0"/>
              </a:rPr>
              <a:t> should consider related to data stewardship and ethics.</a:t>
            </a: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Deliverables:</a:t>
            </a:r>
          </a:p>
          <a:p>
            <a:pPr marL="571500" indent="-285750"/>
            <a:r>
              <a:rPr lang="en-US" sz="1600" dirty="0">
                <a:latin typeface="Arial" panose="020B0604020202020204" pitchFamily="34" charset="0"/>
                <a:cs typeface="Arial" panose="020B0604020202020204" pitchFamily="34" charset="0"/>
              </a:rPr>
              <a:t>Updated data privacy whitepaper</a:t>
            </a:r>
          </a:p>
          <a:p>
            <a:pPr marL="571500" indent="-285750"/>
            <a:r>
              <a:rPr lang="en-US" sz="1600" dirty="0">
                <a:latin typeface="Arial" panose="020B0604020202020204" pitchFamily="34" charset="0"/>
                <a:cs typeface="Arial" panose="020B0604020202020204" pitchFamily="34" charset="0"/>
              </a:rPr>
              <a:t>List of potential topics to address via </a:t>
            </a:r>
            <a:r>
              <a:rPr lang="en-US" sz="1600" dirty="0" err="1">
                <a:latin typeface="Arial" panose="020B0604020202020204" pitchFamily="34" charset="0"/>
                <a:cs typeface="Arial" panose="020B0604020202020204" pitchFamily="34" charset="0"/>
              </a:rPr>
              <a:t>AgGateway</a:t>
            </a:r>
            <a:r>
              <a:rPr lang="en-US" sz="1600" dirty="0">
                <a:latin typeface="Arial" panose="020B0604020202020204" pitchFamily="34" charset="0"/>
                <a:cs typeface="Arial" panose="020B0604020202020204" pitchFamily="34" charset="0"/>
              </a:rPr>
              <a:t> working groups related to data stewardship and privacy</a:t>
            </a:r>
            <a:endParaRPr lang="en-US" sz="1600" b="1"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6720CF08-71EE-AC72-77A5-ECFCD345CDF9}"/>
              </a:ext>
            </a:extLst>
          </p:cNvPr>
          <p:cNvGraphicFramePr>
            <a:graphicFrameLocks noGrp="1"/>
          </p:cNvGraphicFramePr>
          <p:nvPr/>
        </p:nvGraphicFramePr>
        <p:xfrm>
          <a:off x="9145588" y="3260591"/>
          <a:ext cx="3046412" cy="2949635"/>
        </p:xfrm>
        <a:graphic>
          <a:graphicData uri="http://schemas.openxmlformats.org/drawingml/2006/table">
            <a:tbl>
              <a:tblPr>
                <a:tableStyleId>{5C22544A-7EE6-4342-B048-85BDC9FD1C3A}</a:tableStyleId>
              </a:tblPr>
              <a:tblGrid>
                <a:gridCol w="3046412">
                  <a:extLst>
                    <a:ext uri="{9D8B030D-6E8A-4147-A177-3AD203B41FA5}">
                      <a16:colId xmlns:a16="http://schemas.microsoft.com/office/drawing/2014/main" val="122805466"/>
                    </a:ext>
                  </a:extLst>
                </a:gridCol>
              </a:tblGrid>
              <a:tr h="158041">
                <a:tc>
                  <a:txBody>
                    <a:bodyPr/>
                    <a:lstStyle/>
                    <a:p>
                      <a:pPr algn="l" fontAlgn="b"/>
                      <a:r>
                        <a:rPr lang="en-US" sz="1200" u="none" strike="noStrike">
                          <a:effectLst/>
                        </a:rPr>
                        <a:t>Agricultural Data Coalition</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772547117"/>
                  </a:ext>
                </a:extLst>
              </a:tr>
              <a:tr h="126791">
                <a:tc>
                  <a:txBody>
                    <a:bodyPr/>
                    <a:lstStyle/>
                    <a:p>
                      <a:pPr algn="l" fontAlgn="b"/>
                      <a:r>
                        <a:rPr lang="en-US" sz="1200" u="none" strike="noStrike">
                          <a:effectLst/>
                        </a:rPr>
                        <a:t>Bushel</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363267605"/>
                  </a:ext>
                </a:extLst>
              </a:tr>
              <a:tr h="158041">
                <a:tc>
                  <a:txBody>
                    <a:bodyPr/>
                    <a:lstStyle/>
                    <a:p>
                      <a:pPr algn="l" fontAlgn="b"/>
                      <a:r>
                        <a:rPr lang="en-US" sz="1200" u="none" strike="noStrike">
                          <a:effectLst/>
                        </a:rPr>
                        <a:t>Corteva Agriscience LLC</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214446552"/>
                  </a:ext>
                </a:extLst>
              </a:tr>
              <a:tr h="158041">
                <a:tc>
                  <a:txBody>
                    <a:bodyPr/>
                    <a:lstStyle/>
                    <a:p>
                      <a:pPr algn="l" fontAlgn="b"/>
                      <a:r>
                        <a:rPr lang="en-US" sz="1200" u="none" strike="noStrike">
                          <a:effectLst/>
                        </a:rPr>
                        <a:t>Cultura Technologies</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2551304803"/>
                  </a:ext>
                </a:extLst>
              </a:tr>
              <a:tr h="209742">
                <a:tc>
                  <a:txBody>
                    <a:bodyPr/>
                    <a:lstStyle/>
                    <a:p>
                      <a:pPr algn="l" fontAlgn="b"/>
                      <a:r>
                        <a:rPr lang="en-US" sz="1200" u="none" strike="noStrike">
                          <a:effectLst/>
                        </a:rPr>
                        <a:t>Format Solutions, a Datacor Company</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2365865749"/>
                  </a:ext>
                </a:extLst>
              </a:tr>
              <a:tr h="126791">
                <a:tc>
                  <a:txBody>
                    <a:bodyPr/>
                    <a:lstStyle/>
                    <a:p>
                      <a:pPr algn="l" fontAlgn="b"/>
                      <a:r>
                        <a:rPr lang="en-US" sz="1200" u="none" strike="noStrike">
                          <a:effectLst/>
                        </a:rPr>
                        <a:t>John Deere</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142825168"/>
                  </a:ext>
                </a:extLst>
              </a:tr>
              <a:tr h="158041">
                <a:tc>
                  <a:txBody>
                    <a:bodyPr/>
                    <a:lstStyle/>
                    <a:p>
                      <a:pPr algn="l" fontAlgn="b"/>
                      <a:r>
                        <a:rPr lang="en-US" sz="1200" u="none" strike="noStrike">
                          <a:effectLst/>
                        </a:rPr>
                        <a:t>Key Cooperative</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3449554517"/>
                  </a:ext>
                </a:extLst>
              </a:tr>
              <a:tr h="126791">
                <a:tc>
                  <a:txBody>
                    <a:bodyPr/>
                    <a:lstStyle/>
                    <a:p>
                      <a:pPr algn="l" fontAlgn="b"/>
                      <a:r>
                        <a:rPr lang="en-US" sz="1200" u="none" strike="noStrike">
                          <a:effectLst/>
                        </a:rPr>
                        <a:t>Land O'Lakes</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520117802"/>
                  </a:ext>
                </a:extLst>
              </a:tr>
              <a:tr h="261443">
                <a:tc>
                  <a:txBody>
                    <a:bodyPr/>
                    <a:lstStyle/>
                    <a:p>
                      <a:pPr algn="l" fontAlgn="b"/>
                      <a:r>
                        <a:rPr lang="en-US" sz="1200" u="none" strike="noStrike">
                          <a:effectLst/>
                        </a:rPr>
                        <a:t>National Crop Insurance Services, Inc.</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858178010"/>
                  </a:ext>
                </a:extLst>
              </a:tr>
              <a:tr h="126791">
                <a:tc>
                  <a:txBody>
                    <a:bodyPr/>
                    <a:lstStyle/>
                    <a:p>
                      <a:pPr algn="l" fontAlgn="b"/>
                      <a:r>
                        <a:rPr lang="en-US" sz="1200" u="none" strike="noStrike">
                          <a:effectLst/>
                        </a:rPr>
                        <a:t>Nutrien</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3618543371"/>
                  </a:ext>
                </a:extLst>
              </a:tr>
              <a:tr h="126791">
                <a:tc>
                  <a:txBody>
                    <a:bodyPr/>
                    <a:lstStyle/>
                    <a:p>
                      <a:pPr algn="l" fontAlgn="b"/>
                      <a:r>
                        <a:rPr lang="en-US" sz="1200" u="none" strike="noStrike">
                          <a:effectLst/>
                        </a:rPr>
                        <a:t>OpenTEAM</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878284877"/>
                  </a:ext>
                </a:extLst>
              </a:tr>
              <a:tr h="126791">
                <a:tc>
                  <a:txBody>
                    <a:bodyPr/>
                    <a:lstStyle/>
                    <a:p>
                      <a:pPr algn="l" fontAlgn="b"/>
                      <a:r>
                        <a:rPr lang="en-US" sz="1200" u="none" strike="noStrike">
                          <a:effectLst/>
                        </a:rPr>
                        <a:t>Seirrowon Labs Inc</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136638312"/>
                  </a:ext>
                </a:extLst>
              </a:tr>
              <a:tr h="126791">
                <a:tc>
                  <a:txBody>
                    <a:bodyPr/>
                    <a:lstStyle/>
                    <a:p>
                      <a:pPr algn="l" fontAlgn="b"/>
                      <a:r>
                        <a:rPr lang="en-US" sz="1200" u="none" strike="noStrike">
                          <a:effectLst/>
                        </a:rPr>
                        <a:t>Stuart Rhea</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725812596"/>
                  </a:ext>
                </a:extLst>
              </a:tr>
              <a:tr h="209742">
                <a:tc>
                  <a:txBody>
                    <a:bodyPr/>
                    <a:lstStyle/>
                    <a:p>
                      <a:pPr algn="l" fontAlgn="b"/>
                      <a:r>
                        <a:rPr lang="en-US" sz="1200" u="none" strike="noStrike">
                          <a:effectLst/>
                        </a:rPr>
                        <a:t>Syngenta Crop Protection, LLC</a:t>
                      </a:r>
                      <a:endParaRPr lang="en-US" sz="1200" b="0" i="0" u="none" strike="noStrike">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3845661742"/>
                  </a:ext>
                </a:extLst>
              </a:tr>
              <a:tr h="126791">
                <a:tc>
                  <a:txBody>
                    <a:bodyPr/>
                    <a:lstStyle/>
                    <a:p>
                      <a:pPr algn="l" fontAlgn="b"/>
                      <a:r>
                        <a:rPr lang="en-US" sz="1200" u="none" strike="noStrike" dirty="0">
                          <a:effectLst/>
                        </a:rPr>
                        <a:t>Wilbur-Ellis</a:t>
                      </a:r>
                      <a:endParaRPr lang="en-US" sz="1200" b="0" i="0" u="none" strike="noStrike" dirty="0">
                        <a:solidFill>
                          <a:srgbClr val="000000"/>
                        </a:solidFill>
                        <a:effectLst/>
                        <a:latin typeface="Aptos Narrow" panose="020B0004020202020204" pitchFamily="34" charset="0"/>
                      </a:endParaRPr>
                    </a:p>
                  </a:txBody>
                  <a:tcPr marL="6179" marR="6179" marT="6179" marB="0" anchor="b"/>
                </a:tc>
                <a:extLst>
                  <a:ext uri="{0D108BD9-81ED-4DB2-BD59-A6C34878D82A}">
                    <a16:rowId xmlns:a16="http://schemas.microsoft.com/office/drawing/2014/main" val="1685613137"/>
                  </a:ext>
                </a:extLst>
              </a:tr>
            </a:tbl>
          </a:graphicData>
        </a:graphic>
      </p:graphicFrame>
    </p:spTree>
    <p:extLst>
      <p:ext uri="{BB962C8B-B14F-4D97-AF65-F5344CB8AC3E}">
        <p14:creationId xmlns:p14="http://schemas.microsoft.com/office/powerpoint/2010/main" val="572907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261F-331A-0CD0-AD11-BB9E81F38101}"/>
              </a:ext>
            </a:extLst>
          </p:cNvPr>
          <p:cNvSpPr>
            <a:spLocks noGrp="1"/>
          </p:cNvSpPr>
          <p:nvPr>
            <p:ph type="title"/>
          </p:nvPr>
        </p:nvSpPr>
        <p:spPr/>
        <p:txBody>
          <a:bodyPr/>
          <a:lstStyle/>
          <a:p>
            <a:r>
              <a:rPr lang="en-US" sz="3200" dirty="0"/>
              <a:t>WG29 Dealer Lookup</a:t>
            </a:r>
            <a:endParaRPr lang="en-US" sz="3600" dirty="0"/>
          </a:p>
        </p:txBody>
      </p:sp>
      <p:sp>
        <p:nvSpPr>
          <p:cNvPr id="3" name="TextBox 2">
            <a:extLst>
              <a:ext uri="{FF2B5EF4-FFF2-40B4-BE49-F238E27FC236}">
                <a16:creationId xmlns:a16="http://schemas.microsoft.com/office/drawing/2014/main" id="{511248A6-BF07-46A4-48F3-AA182E73A980}"/>
              </a:ext>
            </a:extLst>
          </p:cNvPr>
          <p:cNvSpPr txBox="1"/>
          <p:nvPr/>
        </p:nvSpPr>
        <p:spPr>
          <a:xfrm>
            <a:off x="9044609" y="1867276"/>
            <a:ext cx="2970193" cy="1323439"/>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Theresa Fitzsimmons</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DF805D62-F8BB-9060-F357-A165E2C4C616}"/>
              </a:ext>
            </a:extLst>
          </p:cNvPr>
          <p:cNvSpPr txBox="1">
            <a:spLocks/>
          </p:cNvSpPr>
          <p:nvPr/>
        </p:nvSpPr>
        <p:spPr>
          <a:xfrm>
            <a:off x="366042" y="1690690"/>
            <a:ext cx="8273133" cy="4759805"/>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600" b="1" dirty="0">
                <a:latin typeface="Arial" panose="020B0604020202020204" pitchFamily="34" charset="0"/>
                <a:cs typeface="Arial" panose="020B0604020202020204" pitchFamily="34" charset="0"/>
              </a:rPr>
              <a:t>Business Value: </a:t>
            </a:r>
          </a:p>
          <a:p>
            <a:pPr marL="0" indent="0">
              <a:buNone/>
            </a:pPr>
            <a:r>
              <a:rPr lang="en-US" sz="1600" dirty="0">
                <a:latin typeface="Arial" panose="020B0604020202020204" pitchFamily="34" charset="0"/>
                <a:cs typeface="Arial" panose="020B0604020202020204" pitchFamily="34" charset="0"/>
              </a:rPr>
              <a:t>Crop input dealers often need to transfer inventory from their location to another dealer that is not part of their dealer organization. Transfers require accurate identification and related information about dealers. The sending dealer needs the ability to look up the GLN of the receiving dealer to find the correct entity and associated information within the manufacturer’s system. This group will define the data elements required to enable demographic and ID lookup as well as implementation guidelines to support both use cases. The output will be either an update to the Ag </a:t>
            </a:r>
            <a:r>
              <a:rPr lang="en-US" sz="1600" dirty="0" err="1">
                <a:latin typeface="Arial" panose="020B0604020202020204" pitchFamily="34" charset="0"/>
                <a:cs typeface="Arial" panose="020B0604020202020204" pitchFamily="34" charset="0"/>
              </a:rPr>
              <a:t>eStandards</a:t>
            </a:r>
            <a:r>
              <a:rPr lang="en-US" sz="1600" dirty="0">
                <a:latin typeface="Arial" panose="020B0604020202020204" pitchFamily="34" charset="0"/>
                <a:cs typeface="Arial" panose="020B0604020202020204" pitchFamily="34" charset="0"/>
              </a:rPr>
              <a:t> with a dealer lookup message, or a REST based implementation depending on the preference of the group.</a:t>
            </a:r>
          </a:p>
          <a:p>
            <a:pPr marL="0" indent="0">
              <a:buNone/>
            </a:pPr>
            <a:endParaRPr lang="en-US" sz="1600" b="1"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Deliverables:</a:t>
            </a:r>
          </a:p>
          <a:p>
            <a:pPr marL="571500" indent="-285750"/>
            <a:r>
              <a:rPr lang="en-US" sz="1600" dirty="0">
                <a:latin typeface="Arial" panose="020B0604020202020204" pitchFamily="34" charset="0"/>
                <a:cs typeface="Arial" panose="020B0604020202020204" pitchFamily="34" charset="0"/>
              </a:rPr>
              <a:t> Message enhancement and/or REST API definition</a:t>
            </a:r>
          </a:p>
          <a:p>
            <a:pPr marL="571500" indent="-285750"/>
            <a:r>
              <a:rPr lang="en-US" sz="1600" dirty="0">
                <a:latin typeface="Arial" panose="020B0604020202020204" pitchFamily="34" charset="0"/>
                <a:cs typeface="Arial" panose="020B0604020202020204" pitchFamily="34" charset="0"/>
              </a:rPr>
              <a:t>    Implementation guideline</a:t>
            </a:r>
          </a:p>
        </p:txBody>
      </p:sp>
      <p:graphicFrame>
        <p:nvGraphicFramePr>
          <p:cNvPr id="5" name="Table 4">
            <a:extLst>
              <a:ext uri="{FF2B5EF4-FFF2-40B4-BE49-F238E27FC236}">
                <a16:creationId xmlns:a16="http://schemas.microsoft.com/office/drawing/2014/main" id="{E50854A2-33D4-25B8-FDA2-972039BAA974}"/>
              </a:ext>
            </a:extLst>
          </p:cNvPr>
          <p:cNvGraphicFramePr>
            <a:graphicFrameLocks noGrp="1"/>
          </p:cNvGraphicFramePr>
          <p:nvPr>
            <p:extLst>
              <p:ext uri="{D42A27DB-BD31-4B8C-83A1-F6EECF244321}">
                <p14:modId xmlns:p14="http://schemas.microsoft.com/office/powerpoint/2010/main" val="2189979428"/>
              </p:ext>
            </p:extLst>
          </p:nvPr>
        </p:nvGraphicFramePr>
        <p:xfrm>
          <a:off x="9124950" y="3733801"/>
          <a:ext cx="2057400" cy="952500"/>
        </p:xfrm>
        <a:graphic>
          <a:graphicData uri="http://schemas.openxmlformats.org/drawingml/2006/table">
            <a:tbl>
              <a:tblPr>
                <a:tableStyleId>{5C22544A-7EE6-4342-B048-85BDC9FD1C3A}</a:tableStyleId>
              </a:tblPr>
              <a:tblGrid>
                <a:gridCol w="2057400">
                  <a:extLst>
                    <a:ext uri="{9D8B030D-6E8A-4147-A177-3AD203B41FA5}">
                      <a16:colId xmlns:a16="http://schemas.microsoft.com/office/drawing/2014/main" val="509439557"/>
                    </a:ext>
                  </a:extLst>
                </a:gridCol>
              </a:tblGrid>
              <a:tr h="190500">
                <a:tc>
                  <a:txBody>
                    <a:bodyPr/>
                    <a:lstStyle/>
                    <a:p>
                      <a:pPr algn="l" fontAlgn="t"/>
                      <a:r>
                        <a:rPr lang="en-US" sz="1000" u="none" strike="noStrike">
                          <a:effectLst/>
                        </a:rPr>
                        <a:t>Bayer Crop Science LP</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339437410"/>
                  </a:ext>
                </a:extLst>
              </a:tr>
              <a:tr h="190500">
                <a:tc>
                  <a:txBody>
                    <a:bodyPr/>
                    <a:lstStyle/>
                    <a:p>
                      <a:pPr algn="l" fontAlgn="t"/>
                      <a:r>
                        <a:rPr lang="en-US" sz="1000" u="none" strike="noStrike">
                          <a:effectLst/>
                        </a:rPr>
                        <a:t>Control Systems Software, LLC</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238639662"/>
                  </a:ext>
                </a:extLst>
              </a:tr>
              <a:tr h="190500">
                <a:tc>
                  <a:txBody>
                    <a:bodyPr/>
                    <a:lstStyle/>
                    <a:p>
                      <a:pPr algn="l" fontAlgn="t"/>
                      <a:r>
                        <a:rPr lang="en-US" sz="1000" u="none" strike="noStrike">
                          <a:effectLst/>
                        </a:rPr>
                        <a:t>Keystone Cooperative LLC</a:t>
                      </a:r>
                      <a:endParaRPr lang="en-US" sz="1000" b="0" i="0" u="none" strike="noStrike">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1947199626"/>
                  </a:ext>
                </a:extLst>
              </a:tr>
              <a:tr h="190500">
                <a:tc>
                  <a:txBody>
                    <a:bodyPr/>
                    <a:lstStyle/>
                    <a:p>
                      <a:pPr algn="l" fontAlgn="b"/>
                      <a:r>
                        <a:rPr lang="en-US" sz="1100" u="none" strike="noStrike">
                          <a:effectLst/>
                        </a:rPr>
                        <a:t>Proagrica</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2252182"/>
                  </a:ext>
                </a:extLst>
              </a:tr>
              <a:tr h="190500">
                <a:tc>
                  <a:txBody>
                    <a:bodyPr/>
                    <a:lstStyle/>
                    <a:p>
                      <a:pPr algn="l" fontAlgn="t"/>
                      <a:r>
                        <a:rPr lang="en-US" sz="1000" u="none" strike="noStrike" dirty="0">
                          <a:effectLst/>
                        </a:rPr>
                        <a:t>Software Solutions Integrated, LLC</a:t>
                      </a:r>
                      <a:endParaRPr lang="en-US" sz="1000" b="0" i="0" u="none" strike="noStrike" dirty="0">
                        <a:solidFill>
                          <a:srgbClr val="000000"/>
                        </a:solidFill>
                        <a:effectLst/>
                        <a:latin typeface="Arial" panose="020B0604020202020204" pitchFamily="34" charset="0"/>
                      </a:endParaRPr>
                    </a:p>
                  </a:txBody>
                  <a:tcPr marL="9525" marR="9525" marT="9525" marB="0"/>
                </a:tc>
                <a:extLst>
                  <a:ext uri="{0D108BD9-81ED-4DB2-BD59-A6C34878D82A}">
                    <a16:rowId xmlns:a16="http://schemas.microsoft.com/office/drawing/2014/main" val="2168768577"/>
                  </a:ext>
                </a:extLst>
              </a:tr>
            </a:tbl>
          </a:graphicData>
        </a:graphic>
      </p:graphicFrame>
    </p:spTree>
    <p:extLst>
      <p:ext uri="{BB962C8B-B14F-4D97-AF65-F5344CB8AC3E}">
        <p14:creationId xmlns:p14="http://schemas.microsoft.com/office/powerpoint/2010/main" val="19815190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CA9AE-B023-E1AF-9FE1-D37836C70BA2}"/>
              </a:ext>
            </a:extLst>
          </p:cNvPr>
          <p:cNvSpPr>
            <a:spLocks noGrp="1"/>
          </p:cNvSpPr>
          <p:nvPr>
            <p:ph type="title"/>
          </p:nvPr>
        </p:nvSpPr>
        <p:spPr>
          <a:xfrm>
            <a:off x="838200" y="365128"/>
            <a:ext cx="10515601" cy="7182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Where to find Completed WG Digital Resources</a:t>
            </a:r>
          </a:p>
        </p:txBody>
      </p:sp>
      <p:graphicFrame>
        <p:nvGraphicFramePr>
          <p:cNvPr id="5" name="Table 5">
            <a:extLst>
              <a:ext uri="{FF2B5EF4-FFF2-40B4-BE49-F238E27FC236}">
                <a16:creationId xmlns:a16="http://schemas.microsoft.com/office/drawing/2014/main" id="{CEB3872A-64F5-3282-5CC3-2877764014C5}"/>
              </a:ext>
            </a:extLst>
          </p:cNvPr>
          <p:cNvGraphicFramePr>
            <a:graphicFrameLocks noGrp="1"/>
          </p:cNvGraphicFramePr>
          <p:nvPr>
            <p:extLst>
              <p:ext uri="{D42A27DB-BD31-4B8C-83A1-F6EECF244321}">
                <p14:modId xmlns:p14="http://schemas.microsoft.com/office/powerpoint/2010/main" val="306405"/>
              </p:ext>
            </p:extLst>
          </p:nvPr>
        </p:nvGraphicFramePr>
        <p:xfrm>
          <a:off x="196711" y="873577"/>
          <a:ext cx="11655288" cy="5547360"/>
        </p:xfrm>
        <a:graphic>
          <a:graphicData uri="http://schemas.openxmlformats.org/drawingml/2006/table">
            <a:tbl>
              <a:tblPr firstRow="1" bandRow="1">
                <a:tableStyleId>{5C22544A-7EE6-4342-B048-85BDC9FD1C3A}</a:tableStyleId>
              </a:tblPr>
              <a:tblGrid>
                <a:gridCol w="5302998">
                  <a:extLst>
                    <a:ext uri="{9D8B030D-6E8A-4147-A177-3AD203B41FA5}">
                      <a16:colId xmlns:a16="http://schemas.microsoft.com/office/drawing/2014/main" val="3409852364"/>
                    </a:ext>
                  </a:extLst>
                </a:gridCol>
                <a:gridCol w="6352290">
                  <a:extLst>
                    <a:ext uri="{9D8B030D-6E8A-4147-A177-3AD203B41FA5}">
                      <a16:colId xmlns:a16="http://schemas.microsoft.com/office/drawing/2014/main" val="2308966637"/>
                    </a:ext>
                  </a:extLst>
                </a:gridCol>
              </a:tblGrid>
              <a:tr h="325341">
                <a:tc>
                  <a:txBody>
                    <a:bodyPr/>
                    <a:lstStyle/>
                    <a:p>
                      <a:r>
                        <a:rPr lang="en-US" sz="1600" dirty="0"/>
                        <a:t>WG/Resource</a:t>
                      </a:r>
                    </a:p>
                  </a:txBody>
                  <a:tcPr/>
                </a:tc>
                <a:tc>
                  <a:txBody>
                    <a:bodyPr/>
                    <a:lstStyle/>
                    <a:p>
                      <a:r>
                        <a:rPr lang="en-US" sz="1600"/>
                        <a:t>Location</a:t>
                      </a:r>
                    </a:p>
                  </a:txBody>
                  <a:tcPr/>
                </a:tc>
                <a:extLst>
                  <a:ext uri="{0D108BD9-81ED-4DB2-BD59-A6C34878D82A}">
                    <a16:rowId xmlns:a16="http://schemas.microsoft.com/office/drawing/2014/main" val="2504020498"/>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WG00 </a:t>
                      </a:r>
                      <a:r>
                        <a:rPr lang="en-US" sz="1600" dirty="0" err="1"/>
                        <a:t>Agrisemantic</a:t>
                      </a:r>
                      <a:r>
                        <a:rPr lang="en-US" sz="1600" dirty="0"/>
                        <a:t> PoC</a:t>
                      </a:r>
                    </a:p>
                  </a:txBody>
                  <a:tcPr/>
                </a:tc>
                <a:tc>
                  <a:txBody>
                    <a:bodyPr/>
                    <a:lstStyle/>
                    <a:p>
                      <a:r>
                        <a:rPr lang="en-US" sz="1600" dirty="0" err="1"/>
                        <a:t>AgGateway</a:t>
                      </a:r>
                      <a:r>
                        <a:rPr lang="en-US" sz="1600" dirty="0"/>
                        <a:t> Confluence (Wiki) </a:t>
                      </a:r>
                      <a:r>
                        <a:rPr lang="en-US" sz="1600" dirty="0">
                          <a:hlinkClick r:id="rId2"/>
                        </a:rPr>
                        <a:t>https://aggateway.atlassian.net/wiki/x/AQBQ6w</a:t>
                      </a:r>
                      <a:r>
                        <a:rPr lang="en-US" sz="1600" dirty="0"/>
                        <a:t> </a:t>
                      </a:r>
                    </a:p>
                  </a:txBody>
                  <a:tcPr/>
                </a:tc>
                <a:extLst>
                  <a:ext uri="{0D108BD9-81ED-4DB2-BD59-A6C34878D82A}">
                    <a16:rowId xmlns:a16="http://schemas.microsoft.com/office/drawing/2014/main" val="2871893763"/>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WG01 In-Field Product ID Seeding Pilot(</a:t>
                      </a:r>
                      <a:r>
                        <a:rPr lang="en-US" sz="1600" dirty="0" err="1"/>
                        <a:t>ShippedItemInstance</a:t>
                      </a:r>
                      <a:r>
                        <a:rPr lang="en-US" sz="1600" dirty="0"/>
                        <a:t>)</a:t>
                      </a:r>
                    </a:p>
                  </a:txBody>
                  <a:tcPr/>
                </a:tc>
                <a:tc>
                  <a:txBody>
                    <a:bodyPr/>
                    <a:lstStyle/>
                    <a:p>
                      <a:r>
                        <a:rPr lang="en-US" sz="1600"/>
                        <a:t>Private GitHub Repo (AgGateway members only)</a:t>
                      </a:r>
                    </a:p>
                    <a:p>
                      <a:r>
                        <a:rPr lang="en-US" sz="1600">
                          <a:hlinkClick r:id="rId3"/>
                        </a:rPr>
                        <a:t>https://github.com/AgGateway/In-FieldProductID</a:t>
                      </a:r>
                      <a:r>
                        <a:rPr lang="en-US" sz="1600"/>
                        <a:t> </a:t>
                      </a:r>
                    </a:p>
                  </a:txBody>
                  <a:tcPr/>
                </a:tc>
                <a:extLst>
                  <a:ext uri="{0D108BD9-81ED-4DB2-BD59-A6C34878D82A}">
                    <a16:rowId xmlns:a16="http://schemas.microsoft.com/office/drawing/2014/main" val="1214566132"/>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WG03 Product Catalog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Private GitHub Repo (</a:t>
                      </a:r>
                      <a:r>
                        <a:rPr lang="en-US" sz="1600" dirty="0" err="1"/>
                        <a:t>AgGateway</a:t>
                      </a:r>
                      <a:r>
                        <a:rPr lang="en-US" sz="1600" dirty="0"/>
                        <a:t> members only)</a:t>
                      </a:r>
                    </a:p>
                    <a:p>
                      <a:r>
                        <a:rPr lang="en-US" sz="1600" dirty="0">
                          <a:hlinkClick r:id="rId4"/>
                        </a:rPr>
                        <a:t>https://github.com/AgGateway/ProductCatalog</a:t>
                      </a:r>
                      <a:r>
                        <a:rPr lang="en-US" sz="1600" dirty="0"/>
                        <a:t> </a:t>
                      </a:r>
                    </a:p>
                  </a:txBody>
                  <a:tcPr/>
                </a:tc>
                <a:extLst>
                  <a:ext uri="{0D108BD9-81ED-4DB2-BD59-A6C34878D82A}">
                    <a16:rowId xmlns:a16="http://schemas.microsoft.com/office/drawing/2014/main" val="189295331"/>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WG04 Ag Lab Data (Modus)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WG11 LATAM Soil Testing Data</a:t>
                      </a:r>
                    </a:p>
                  </a:txBody>
                  <a:tcPr/>
                </a:tc>
                <a:tc>
                  <a:txBody>
                    <a:bodyPr/>
                    <a:lstStyle/>
                    <a:p>
                      <a:r>
                        <a:rPr lang="en-US" sz="1600"/>
                        <a:t>Public GitHub repo</a:t>
                      </a:r>
                    </a:p>
                    <a:p>
                      <a:r>
                        <a:rPr lang="en-US" sz="1600">
                          <a:hlinkClick r:id="rId5"/>
                        </a:rPr>
                        <a:t>https://ModusStandard.org</a:t>
                      </a:r>
                      <a:r>
                        <a:rPr lang="en-US" sz="1600"/>
                        <a:t>, </a:t>
                      </a:r>
                      <a:r>
                        <a:rPr lang="en-US" sz="1600">
                          <a:hlinkClick r:id="rId6"/>
                        </a:rPr>
                        <a:t>https://github.com/AgGateway/Modus</a:t>
                      </a:r>
                      <a:r>
                        <a:rPr lang="en-US" sz="1600"/>
                        <a:t> </a:t>
                      </a:r>
                    </a:p>
                  </a:txBody>
                  <a:tcPr/>
                </a:tc>
                <a:extLst>
                  <a:ext uri="{0D108BD9-81ED-4DB2-BD59-A6C34878D82A}">
                    <a16:rowId xmlns:a16="http://schemas.microsoft.com/office/drawing/2014/main" val="577701703"/>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WG05 Mix Ticket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Public GitHub Repo</a:t>
                      </a:r>
                    </a:p>
                    <a:p>
                      <a:r>
                        <a:rPr lang="en-US" sz="1600">
                          <a:hlinkClick r:id="rId7"/>
                        </a:rPr>
                        <a:t>https://github.com/AgGateway/Dispensing</a:t>
                      </a:r>
                      <a:r>
                        <a:rPr lang="en-US" sz="1600"/>
                        <a:t> </a:t>
                      </a:r>
                    </a:p>
                  </a:txBody>
                  <a:tcPr/>
                </a:tc>
                <a:extLst>
                  <a:ext uri="{0D108BD9-81ED-4DB2-BD59-A6C34878D82A}">
                    <a16:rowId xmlns:a16="http://schemas.microsoft.com/office/drawing/2014/main" val="3264838400"/>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WG06 Farm Inputs: Reference Data</a:t>
                      </a:r>
                    </a:p>
                  </a:txBody>
                  <a:tcPr/>
                </a:tc>
                <a:tc>
                  <a:txBody>
                    <a:bodyPr/>
                    <a:lstStyle/>
                    <a:p>
                      <a:r>
                        <a:rPr lang="en-US" sz="1600" dirty="0" err="1"/>
                        <a:t>AgGateway</a:t>
                      </a:r>
                      <a:r>
                        <a:rPr lang="en-US" sz="1600" dirty="0"/>
                        <a:t> Confluence (Wiki)</a:t>
                      </a:r>
                    </a:p>
                    <a:p>
                      <a:r>
                        <a:rPr lang="en-US" sz="1600" dirty="0">
                          <a:hlinkClick r:id="rId8"/>
                        </a:rPr>
                        <a:t>https://aggateway.atlassian.net/l/cp/zPjh3HqN</a:t>
                      </a:r>
                      <a:r>
                        <a:rPr lang="en-US" sz="1600" dirty="0"/>
                        <a:t> </a:t>
                      </a:r>
                    </a:p>
                  </a:txBody>
                  <a:tcPr/>
                </a:tc>
                <a:extLst>
                  <a:ext uri="{0D108BD9-81ED-4DB2-BD59-A6C34878D82A}">
                    <a16:rowId xmlns:a16="http://schemas.microsoft.com/office/drawing/2014/main" val="434431797"/>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WG07 Farm Inputs: Work Order, Work Record</a:t>
                      </a:r>
                    </a:p>
                  </a:txBody>
                  <a:tcPr/>
                </a:tc>
                <a:tc>
                  <a:txBody>
                    <a:bodyPr/>
                    <a:lstStyle/>
                    <a:p>
                      <a:r>
                        <a:rPr lang="en-US" sz="1600"/>
                        <a:t>AgGateway Confluence (Wiki)</a:t>
                      </a:r>
                    </a:p>
                    <a:p>
                      <a:r>
                        <a:rPr lang="en-US" sz="1600">
                          <a:hlinkClick r:id="rId9"/>
                        </a:rPr>
                        <a:t>https://aggateway.atlassian.net/l/cp/oGiWwmD5</a:t>
                      </a:r>
                      <a:r>
                        <a:rPr lang="en-US" sz="1600"/>
                        <a:t> </a:t>
                      </a:r>
                    </a:p>
                  </a:txBody>
                  <a:tcPr/>
                </a:tc>
                <a:extLst>
                  <a:ext uri="{0D108BD9-81ED-4DB2-BD59-A6C34878D82A}">
                    <a16:rowId xmlns:a16="http://schemas.microsoft.com/office/drawing/2014/main" val="778695885"/>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WG08 In-Field Product ID ADAPT Plugin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Public GitHub Repo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10"/>
                        </a:rPr>
                        <a:t>https://github.com/ADAPT/ShippedItemInstancePlugin</a:t>
                      </a:r>
                      <a:r>
                        <a:rPr lang="en-US" sz="1600"/>
                        <a:t> </a:t>
                      </a:r>
                    </a:p>
                  </a:txBody>
                  <a:tcPr/>
                </a:tc>
                <a:extLst>
                  <a:ext uri="{0D108BD9-81ED-4DB2-BD59-A6C34878D82A}">
                    <a16:rowId xmlns:a16="http://schemas.microsoft.com/office/drawing/2014/main" val="3824845054"/>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WG09 Linked Data (</a:t>
                      </a:r>
                      <a:r>
                        <a:rPr lang="en-US" sz="1600" err="1"/>
                        <a:t>DatasetMetadata</a:t>
                      </a:r>
                      <a:r>
                        <a:rPr lang="en-US" sz="160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Private GitHub Repo (</a:t>
                      </a:r>
                      <a:r>
                        <a:rPr lang="en-US" sz="1600" dirty="0" err="1"/>
                        <a:t>AgGateway</a:t>
                      </a:r>
                      <a:r>
                        <a:rPr lang="en-US" sz="1600" dirty="0"/>
                        <a:t> members only)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hlinkClick r:id="rId11"/>
                        </a:rPr>
                        <a:t>https://github.com/AgGateway/DatasetMetadata</a:t>
                      </a:r>
                      <a:r>
                        <a:rPr lang="en-US" sz="1600" dirty="0"/>
                        <a:t> </a:t>
                      </a:r>
                    </a:p>
                  </a:txBody>
                  <a:tcPr/>
                </a:tc>
                <a:extLst>
                  <a:ext uri="{0D108BD9-81ED-4DB2-BD59-A6C34878D82A}">
                    <a16:rowId xmlns:a16="http://schemas.microsoft.com/office/drawing/2014/main" val="907800466"/>
                  </a:ext>
                </a:extLst>
              </a:tr>
            </a:tbl>
          </a:graphicData>
        </a:graphic>
      </p:graphicFrame>
      <p:sp>
        <p:nvSpPr>
          <p:cNvPr id="3" name="TextBox 2">
            <a:extLst>
              <a:ext uri="{FF2B5EF4-FFF2-40B4-BE49-F238E27FC236}">
                <a16:creationId xmlns:a16="http://schemas.microsoft.com/office/drawing/2014/main" id="{12EDD7D3-078F-8228-70E4-DAE26D3D27AF}"/>
              </a:ext>
            </a:extLst>
          </p:cNvPr>
          <p:cNvSpPr txBox="1"/>
          <p:nvPr/>
        </p:nvSpPr>
        <p:spPr>
          <a:xfrm>
            <a:off x="196711" y="6492872"/>
            <a:ext cx="8044484" cy="369332"/>
          </a:xfrm>
          <a:prstGeom prst="rect">
            <a:avLst/>
          </a:prstGeom>
          <a:noFill/>
        </p:spPr>
        <p:txBody>
          <a:bodyPr wrap="square" rtlCol="0">
            <a:spAutoFit/>
          </a:bodyPr>
          <a:lstStyle/>
          <a:p>
            <a:r>
              <a:rPr lang="en-US" dirty="0"/>
              <a:t>Use this </a:t>
            </a:r>
            <a:r>
              <a:rPr lang="en-US" dirty="0">
                <a:hlinkClick r:id="rId12"/>
              </a:rPr>
              <a:t>form to request access </a:t>
            </a:r>
            <a:r>
              <a:rPr lang="en-US" dirty="0"/>
              <a:t>to private (Members only) GitHub repositories.</a:t>
            </a:r>
          </a:p>
        </p:txBody>
      </p:sp>
    </p:spTree>
    <p:extLst>
      <p:ext uri="{BB962C8B-B14F-4D97-AF65-F5344CB8AC3E}">
        <p14:creationId xmlns:p14="http://schemas.microsoft.com/office/powerpoint/2010/main" val="17228679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CA9AE-B023-E1AF-9FE1-D37836C70BA2}"/>
              </a:ext>
            </a:extLst>
          </p:cNvPr>
          <p:cNvSpPr>
            <a:spLocks noGrp="1"/>
          </p:cNvSpPr>
          <p:nvPr>
            <p:ph type="title"/>
          </p:nvPr>
        </p:nvSpPr>
        <p:spPr>
          <a:xfrm>
            <a:off x="838200" y="374653"/>
            <a:ext cx="10515601" cy="69869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Where to find Completed WG Digital Resources</a:t>
            </a:r>
          </a:p>
        </p:txBody>
      </p:sp>
      <p:graphicFrame>
        <p:nvGraphicFramePr>
          <p:cNvPr id="5" name="Table 5">
            <a:extLst>
              <a:ext uri="{FF2B5EF4-FFF2-40B4-BE49-F238E27FC236}">
                <a16:creationId xmlns:a16="http://schemas.microsoft.com/office/drawing/2014/main" id="{CEB3872A-64F5-3282-5CC3-2877764014C5}"/>
              </a:ext>
            </a:extLst>
          </p:cNvPr>
          <p:cNvGraphicFramePr>
            <a:graphicFrameLocks noGrp="1"/>
          </p:cNvGraphicFramePr>
          <p:nvPr>
            <p:extLst>
              <p:ext uri="{D42A27DB-BD31-4B8C-83A1-F6EECF244321}">
                <p14:modId xmlns:p14="http://schemas.microsoft.com/office/powerpoint/2010/main" val="1890745555"/>
              </p:ext>
            </p:extLst>
          </p:nvPr>
        </p:nvGraphicFramePr>
        <p:xfrm>
          <a:off x="196711" y="876601"/>
          <a:ext cx="11655288" cy="5527814"/>
        </p:xfrm>
        <a:graphic>
          <a:graphicData uri="http://schemas.openxmlformats.org/drawingml/2006/table">
            <a:tbl>
              <a:tblPr firstRow="1" bandRow="1">
                <a:tableStyleId>{5C22544A-7EE6-4342-B048-85BDC9FD1C3A}</a:tableStyleId>
              </a:tblPr>
              <a:tblGrid>
                <a:gridCol w="5302998">
                  <a:extLst>
                    <a:ext uri="{9D8B030D-6E8A-4147-A177-3AD203B41FA5}">
                      <a16:colId xmlns:a16="http://schemas.microsoft.com/office/drawing/2014/main" val="3409852364"/>
                    </a:ext>
                  </a:extLst>
                </a:gridCol>
                <a:gridCol w="6352290">
                  <a:extLst>
                    <a:ext uri="{9D8B030D-6E8A-4147-A177-3AD203B41FA5}">
                      <a16:colId xmlns:a16="http://schemas.microsoft.com/office/drawing/2014/main" val="2308966637"/>
                    </a:ext>
                  </a:extLst>
                </a:gridCol>
              </a:tblGrid>
              <a:tr h="325341">
                <a:tc>
                  <a:txBody>
                    <a:bodyPr/>
                    <a:lstStyle/>
                    <a:p>
                      <a:r>
                        <a:rPr lang="en-US" sz="1600" dirty="0"/>
                        <a:t>WG/Resource</a:t>
                      </a:r>
                    </a:p>
                  </a:txBody>
                  <a:tcPr/>
                </a:tc>
                <a:tc>
                  <a:txBody>
                    <a:bodyPr/>
                    <a:lstStyle/>
                    <a:p>
                      <a:r>
                        <a:rPr lang="en-US" sz="1600"/>
                        <a:t>Location</a:t>
                      </a:r>
                    </a:p>
                  </a:txBody>
                  <a:tcPr/>
                </a:tc>
                <a:extLst>
                  <a:ext uri="{0D108BD9-81ED-4DB2-BD59-A6C34878D82A}">
                    <a16:rowId xmlns:a16="http://schemas.microsoft.com/office/drawing/2014/main" val="2504020498"/>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WG13 Closed Loop Spray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AgGateway Confluence (Wiki)</a:t>
                      </a:r>
                    </a:p>
                    <a:p>
                      <a:r>
                        <a:rPr lang="en-US" sz="1600"/>
                        <a:t>Final review &amp; posting in process</a:t>
                      </a:r>
                    </a:p>
                  </a:txBody>
                  <a:tcPr/>
                </a:tc>
                <a:extLst>
                  <a:ext uri="{0D108BD9-81ED-4DB2-BD59-A6C34878D82A}">
                    <a16:rowId xmlns:a16="http://schemas.microsoft.com/office/drawing/2014/main" val="418130135"/>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WG15 Scale Ticket</a:t>
                      </a:r>
                    </a:p>
                  </a:txBody>
                  <a:tcPr/>
                </a:tc>
                <a:tc>
                  <a:txBody>
                    <a:bodyPr/>
                    <a:lstStyle/>
                    <a:p>
                      <a:pPr marL="0" marR="0" lvl="0" indent="0" algn="l" defTabSz="914466" rtl="0" eaLnBrk="1" fontAlgn="auto" latinLnBrk="0" hangingPunct="1">
                        <a:lnSpc>
                          <a:spcPct val="100000"/>
                        </a:lnSpc>
                        <a:spcBef>
                          <a:spcPts val="0"/>
                        </a:spcBef>
                        <a:spcAft>
                          <a:spcPts val="0"/>
                        </a:spcAft>
                        <a:buClrTx/>
                        <a:buSzTx/>
                        <a:buFontTx/>
                        <a:buNone/>
                        <a:tabLst/>
                        <a:defRPr/>
                      </a:pPr>
                      <a:r>
                        <a:rPr lang="en-US" sz="1600"/>
                        <a:t>Private GitHub Repo (AgGateway members only)</a:t>
                      </a:r>
                    </a:p>
                    <a:p>
                      <a:r>
                        <a:rPr lang="en-US" sz="1600">
                          <a:hlinkClick r:id="rId2"/>
                        </a:rPr>
                        <a:t>https://github.com/AgGateway/ScaleTicket</a:t>
                      </a:r>
                      <a:r>
                        <a:rPr lang="en-US" sz="1600"/>
                        <a:t> </a:t>
                      </a:r>
                    </a:p>
                  </a:txBody>
                  <a:tcPr/>
                </a:tc>
                <a:extLst>
                  <a:ext uri="{0D108BD9-81ED-4DB2-BD59-A6C34878D82A}">
                    <a16:rowId xmlns:a16="http://schemas.microsoft.com/office/drawing/2014/main" val="1214566132"/>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WG16 Crop Protection Product Guidelines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Wiki pages, publication in process</a:t>
                      </a:r>
                    </a:p>
                  </a:txBody>
                  <a:tcPr/>
                </a:tc>
                <a:extLst>
                  <a:ext uri="{0D108BD9-81ED-4DB2-BD59-A6C34878D82A}">
                    <a16:rowId xmlns:a16="http://schemas.microsoft.com/office/drawing/2014/main" val="189295331"/>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WG17 Field Boundaries: Terms and Definitions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Being added to </a:t>
                      </a:r>
                      <a:r>
                        <a:rPr lang="en-US" sz="1600" dirty="0" err="1"/>
                        <a:t>AgGlossary</a:t>
                      </a:r>
                      <a:r>
                        <a:rPr lang="en-US" sz="1600" dirty="0"/>
                        <a:t>, ADAPT Standard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hlinkClick r:id="rId3"/>
                        </a:rPr>
                        <a:t>https://github.com/ADAPT/Standard/issues/97</a:t>
                      </a:r>
                      <a:r>
                        <a:rPr lang="en-US" sz="1600" dirty="0"/>
                        <a:t> </a:t>
                      </a:r>
                    </a:p>
                  </a:txBody>
                  <a:tcPr/>
                </a:tc>
                <a:extLst>
                  <a:ext uri="{0D108BD9-81ED-4DB2-BD59-A6C34878D82A}">
                    <a16:rowId xmlns:a16="http://schemas.microsoft.com/office/drawing/2014/main" val="3264838400"/>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WG18 Crop Nutrition 3</a:t>
                      </a:r>
                      <a:r>
                        <a:rPr lang="en-US" sz="1600" baseline="30000"/>
                        <a:t>rd</a:t>
                      </a:r>
                      <a:r>
                        <a:rPr lang="en-US" sz="1600"/>
                        <a:t> Party Product Management</a:t>
                      </a:r>
                    </a:p>
                  </a:txBody>
                  <a:tcPr/>
                </a:tc>
                <a:tc>
                  <a:txBody>
                    <a:bodyPr/>
                    <a:lstStyle/>
                    <a:p>
                      <a:r>
                        <a:rPr lang="en-US" sz="1600"/>
                        <a:t>XSLM file, publication in process</a:t>
                      </a:r>
                    </a:p>
                  </a:txBody>
                  <a:tcPr/>
                </a:tc>
                <a:extLst>
                  <a:ext uri="{0D108BD9-81ED-4DB2-BD59-A6C34878D82A}">
                    <a16:rowId xmlns:a16="http://schemas.microsoft.com/office/drawing/2014/main" val="434431797"/>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WG19 ADAPT Serialization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Being implemented within the ADAPT Standard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a:hlinkClick r:id="rId4"/>
                        </a:rPr>
                        <a:t>https://ADAPTStandard.org</a:t>
                      </a:r>
                      <a:r>
                        <a:rPr lang="en-US" sz="1600"/>
                        <a:t>, </a:t>
                      </a:r>
                      <a:r>
                        <a:rPr lang="en-US" sz="1600">
                          <a:hlinkClick r:id="rId5"/>
                        </a:rPr>
                        <a:t>https://github.com/ADAPT/Standard</a:t>
                      </a:r>
                      <a:r>
                        <a:rPr lang="en-US" sz="1600"/>
                        <a:t> </a:t>
                      </a:r>
                    </a:p>
                  </a:txBody>
                  <a:tcPr/>
                </a:tc>
                <a:extLst>
                  <a:ext uri="{0D108BD9-81ED-4DB2-BD59-A6C34878D82A}">
                    <a16:rowId xmlns:a16="http://schemas.microsoft.com/office/drawing/2014/main" val="3824845054"/>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WG20 Traceability API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Public GitHub Repo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hlinkClick r:id="rId6"/>
                        </a:rPr>
                        <a:t>https://github.com/AgGateway/TraceabilityAPI</a:t>
                      </a:r>
                      <a:r>
                        <a:rPr lang="en-US" sz="1600" dirty="0"/>
                        <a:t> </a:t>
                      </a:r>
                    </a:p>
                  </a:txBody>
                  <a:tcPr/>
                </a:tc>
                <a:extLst>
                  <a:ext uri="{0D108BD9-81ED-4DB2-BD59-A6C34878D82A}">
                    <a16:rowId xmlns:a16="http://schemas.microsoft.com/office/drawing/2014/main" val="3531012030"/>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WG22 Booking &amp; Prepay Reporting</a:t>
                      </a:r>
                    </a:p>
                  </a:txBody>
                  <a:tcPr/>
                </a:tc>
                <a:tc>
                  <a:txBody>
                    <a:bodyPr/>
                    <a:lstStyle/>
                    <a:p>
                      <a:r>
                        <a:rPr lang="en-US" sz="1600" dirty="0"/>
                        <a:t>Ag </a:t>
                      </a:r>
                      <a:r>
                        <a:rPr lang="en-US" sz="1600" dirty="0" err="1"/>
                        <a:t>eStadnards</a:t>
                      </a:r>
                      <a:r>
                        <a:rPr lang="en-US" sz="1600" dirty="0"/>
                        <a:t> to be updated</a:t>
                      </a:r>
                    </a:p>
                    <a:p>
                      <a:r>
                        <a:rPr lang="en-US" sz="1600" dirty="0">
                          <a:hlinkClick r:id="rId7"/>
                        </a:rPr>
                        <a:t>https://www.aggateway.org/GetConnected/Messaging.aspx</a:t>
                      </a:r>
                      <a:r>
                        <a:rPr lang="en-US" sz="1600" dirty="0"/>
                        <a:t> </a:t>
                      </a:r>
                    </a:p>
                  </a:txBody>
                  <a:tcPr/>
                </a:tc>
                <a:extLst>
                  <a:ext uri="{0D108BD9-81ED-4DB2-BD59-A6C34878D82A}">
                    <a16:rowId xmlns:a16="http://schemas.microsoft.com/office/drawing/2014/main" val="907800466"/>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WG24 Field Boundary: GNSS Accuracy</a:t>
                      </a:r>
                    </a:p>
                  </a:txBody>
                  <a:tcPr/>
                </a:tc>
                <a:tc>
                  <a:txBody>
                    <a:bodyPr/>
                    <a:lstStyle/>
                    <a:p>
                      <a:r>
                        <a:rPr lang="en-US" sz="1600" dirty="0"/>
                        <a:t>ADAPT Standard Issue #163 implemented in May 27, 2025 commits</a:t>
                      </a:r>
                    </a:p>
                    <a:p>
                      <a:r>
                        <a:rPr lang="en-US" sz="1600" dirty="0">
                          <a:hlinkClick r:id="rId8"/>
                        </a:rPr>
                        <a:t>https://github.com/ADAPT/Standard/issues/163</a:t>
                      </a:r>
                      <a:r>
                        <a:rPr lang="en-US" sz="1600" dirty="0"/>
                        <a:t> </a:t>
                      </a:r>
                    </a:p>
                  </a:txBody>
                  <a:tcPr/>
                </a:tc>
                <a:extLst>
                  <a:ext uri="{0D108BD9-81ED-4DB2-BD59-A6C34878D82A}">
                    <a16:rowId xmlns:a16="http://schemas.microsoft.com/office/drawing/2014/main" val="1561835491"/>
                  </a:ext>
                </a:extLst>
              </a:tr>
            </a:tbl>
          </a:graphicData>
        </a:graphic>
      </p:graphicFrame>
      <p:sp>
        <p:nvSpPr>
          <p:cNvPr id="3" name="TextBox 2">
            <a:extLst>
              <a:ext uri="{FF2B5EF4-FFF2-40B4-BE49-F238E27FC236}">
                <a16:creationId xmlns:a16="http://schemas.microsoft.com/office/drawing/2014/main" id="{6823E269-7AB4-983C-D937-E697569A001E}"/>
              </a:ext>
            </a:extLst>
          </p:cNvPr>
          <p:cNvSpPr txBox="1"/>
          <p:nvPr/>
        </p:nvSpPr>
        <p:spPr>
          <a:xfrm>
            <a:off x="196711" y="6492872"/>
            <a:ext cx="8044484" cy="369332"/>
          </a:xfrm>
          <a:prstGeom prst="rect">
            <a:avLst/>
          </a:prstGeom>
          <a:noFill/>
        </p:spPr>
        <p:txBody>
          <a:bodyPr wrap="square" rtlCol="0">
            <a:spAutoFit/>
          </a:bodyPr>
          <a:lstStyle/>
          <a:p>
            <a:r>
              <a:rPr lang="en-US" dirty="0"/>
              <a:t>Use this </a:t>
            </a:r>
            <a:r>
              <a:rPr lang="en-US" dirty="0">
                <a:hlinkClick r:id="rId9"/>
              </a:rPr>
              <a:t>form to request access </a:t>
            </a:r>
            <a:r>
              <a:rPr lang="en-US" dirty="0"/>
              <a:t>to private (Members only) GitHub repositories.</a:t>
            </a:r>
          </a:p>
        </p:txBody>
      </p:sp>
    </p:spTree>
    <p:extLst>
      <p:ext uri="{BB962C8B-B14F-4D97-AF65-F5344CB8AC3E}">
        <p14:creationId xmlns:p14="http://schemas.microsoft.com/office/powerpoint/2010/main" val="2646720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50041-FB5F-0AAB-471A-A5F1FA834F6A}"/>
              </a:ext>
            </a:extLst>
          </p:cNvPr>
          <p:cNvSpPr>
            <a:spLocks noGrp="1"/>
          </p:cNvSpPr>
          <p:nvPr>
            <p:ph type="title"/>
          </p:nvPr>
        </p:nvSpPr>
        <p:spPr/>
        <p:txBody>
          <a:bodyPr/>
          <a:lstStyle/>
          <a:p>
            <a:r>
              <a:rPr lang="en-US"/>
              <a:t>Active Working Groups</a:t>
            </a:r>
          </a:p>
        </p:txBody>
      </p:sp>
      <p:sp>
        <p:nvSpPr>
          <p:cNvPr id="35" name="Hexagon 34">
            <a:extLst>
              <a:ext uri="{FF2B5EF4-FFF2-40B4-BE49-F238E27FC236}">
                <a16:creationId xmlns:a16="http://schemas.microsoft.com/office/drawing/2014/main" id="{7743793F-E3A0-80FF-3570-60D8626B8103}"/>
              </a:ext>
            </a:extLst>
          </p:cNvPr>
          <p:cNvSpPr/>
          <p:nvPr/>
        </p:nvSpPr>
        <p:spPr>
          <a:xfrm>
            <a:off x="8274405" y="1159775"/>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Calibri"/>
                <a:ea typeface="Calibri"/>
                <a:cs typeface="Calibri"/>
                <a:sym typeface="Calibri"/>
              </a:rPr>
              <a:t>WG12</a:t>
            </a:r>
          </a:p>
        </p:txBody>
      </p:sp>
      <p:sp>
        <p:nvSpPr>
          <p:cNvPr id="44" name="Content Placeholder 49">
            <a:extLst>
              <a:ext uri="{FF2B5EF4-FFF2-40B4-BE49-F238E27FC236}">
                <a16:creationId xmlns:a16="http://schemas.microsoft.com/office/drawing/2014/main" id="{634D6B23-2774-C5CB-4D07-BE492AA09A26}"/>
              </a:ext>
            </a:extLst>
          </p:cNvPr>
          <p:cNvSpPr txBox="1">
            <a:spLocks/>
          </p:cNvSpPr>
          <p:nvPr/>
        </p:nvSpPr>
        <p:spPr>
          <a:xfrm>
            <a:off x="300038" y="4017606"/>
            <a:ext cx="11591925" cy="2126020"/>
          </a:xfrm>
          <a:prstGeom prst="rect">
            <a:avLst/>
          </a:prstGeom>
        </p:spPr>
        <p:txBody>
          <a:bodyPr numCol="2">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dirty="0">
                <a:solidFill>
                  <a:schemeClr val="accent1"/>
                </a:solidFill>
              </a:rPr>
              <a:t>WG12 PAIL</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kern="0" dirty="0"/>
              <a:t>WG27 Entity Identification Rules</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dirty="0">
                <a:solidFill>
                  <a:schemeClr val="accent1"/>
                </a:solidFill>
              </a:rPr>
              <a:t>WG28 Modus: Plant Tissue Methods</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dirty="0"/>
              <a:t>WG31 Field Operations Controlled Vocabulary</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dirty="0"/>
              <a:t>WG32 Crop Protection Work Record Exchange</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rPr>
              <a:t>WG33 Modus: v2 Schema</a:t>
            </a:r>
          </a:p>
          <a:p>
            <a:pPr marL="493775" marR="0" lvl="1" indent="-219455" algn="l" defTabSz="914400" rtl="0" eaLnBrk="1" fontAlgn="auto" latinLnBrk="0" hangingPunct="1">
              <a:lnSpc>
                <a:spcPct val="100000"/>
              </a:lnSpc>
              <a:spcBef>
                <a:spcPts val="500"/>
              </a:spcBef>
              <a:spcAft>
                <a:spcPts val="0"/>
              </a:spcAft>
              <a:buClr>
                <a:srgbClr val="4472C4"/>
              </a:buClr>
              <a:buSzPct val="85000"/>
              <a:buFont typeface="Arial"/>
              <a:buChar char="•"/>
              <a:tabLst/>
              <a:defRPr/>
            </a:pPr>
            <a:r>
              <a:rPr lang="en-US" dirty="0"/>
              <a:t>WG34: Field Boundary: Obstacles</a:t>
            </a:r>
            <a:endParaRPr kumimoji="0" lang="en-US" sz="24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27" name="Picture 26">
            <a:extLst>
              <a:ext uri="{FF2B5EF4-FFF2-40B4-BE49-F238E27FC236}">
                <a16:creationId xmlns:a16="http://schemas.microsoft.com/office/drawing/2014/main" id="{87751500-9A4F-12DE-4333-9FAA628ECAD4}"/>
              </a:ext>
            </a:extLst>
          </p:cNvPr>
          <p:cNvPicPr>
            <a:picLocks noChangeAspect="1"/>
          </p:cNvPicPr>
          <p:nvPr/>
        </p:nvPicPr>
        <p:blipFill>
          <a:blip r:embed="rId2"/>
          <a:stretch>
            <a:fillRect/>
          </a:stretch>
        </p:blipFill>
        <p:spPr>
          <a:xfrm>
            <a:off x="1204372" y="2452211"/>
            <a:ext cx="9516803" cy="1552792"/>
          </a:xfrm>
          <a:prstGeom prst="rect">
            <a:avLst/>
          </a:prstGeom>
        </p:spPr>
      </p:pic>
      <p:sp>
        <p:nvSpPr>
          <p:cNvPr id="5" name="Hexagon 4">
            <a:extLst>
              <a:ext uri="{FF2B5EF4-FFF2-40B4-BE49-F238E27FC236}">
                <a16:creationId xmlns:a16="http://schemas.microsoft.com/office/drawing/2014/main" id="{DAF5C79C-9891-DAF6-02D9-3281443A5CF0}"/>
              </a:ext>
            </a:extLst>
          </p:cNvPr>
          <p:cNvSpPr/>
          <p:nvPr/>
        </p:nvSpPr>
        <p:spPr>
          <a:xfrm>
            <a:off x="4003864" y="1748733"/>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WG27</a:t>
            </a:r>
          </a:p>
        </p:txBody>
      </p:sp>
      <p:sp>
        <p:nvSpPr>
          <p:cNvPr id="6" name="Hexagon 5">
            <a:extLst>
              <a:ext uri="{FF2B5EF4-FFF2-40B4-BE49-F238E27FC236}">
                <a16:creationId xmlns:a16="http://schemas.microsoft.com/office/drawing/2014/main" id="{677EA2DC-C9AE-7E81-1868-44EE4FCFA2AA}"/>
              </a:ext>
            </a:extLst>
          </p:cNvPr>
          <p:cNvSpPr/>
          <p:nvPr/>
        </p:nvSpPr>
        <p:spPr>
          <a:xfrm>
            <a:off x="7347145" y="1201502"/>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WG34</a:t>
            </a:r>
          </a:p>
        </p:txBody>
      </p:sp>
      <p:sp>
        <p:nvSpPr>
          <p:cNvPr id="8" name="Hexagon 7">
            <a:extLst>
              <a:ext uri="{FF2B5EF4-FFF2-40B4-BE49-F238E27FC236}">
                <a16:creationId xmlns:a16="http://schemas.microsoft.com/office/drawing/2014/main" id="{C5E561A9-51DB-E9CF-B567-F3ED495B798F}"/>
              </a:ext>
            </a:extLst>
          </p:cNvPr>
          <p:cNvSpPr/>
          <p:nvPr/>
        </p:nvSpPr>
        <p:spPr>
          <a:xfrm>
            <a:off x="6874557" y="1481580"/>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WG28</a:t>
            </a:r>
          </a:p>
        </p:txBody>
      </p:sp>
      <p:sp>
        <p:nvSpPr>
          <p:cNvPr id="3" name="TextBox 2">
            <a:extLst>
              <a:ext uri="{FF2B5EF4-FFF2-40B4-BE49-F238E27FC236}">
                <a16:creationId xmlns:a16="http://schemas.microsoft.com/office/drawing/2014/main" id="{EBB68AD4-C6FA-CE72-1978-B0529C111066}"/>
              </a:ext>
            </a:extLst>
          </p:cNvPr>
          <p:cNvSpPr txBox="1"/>
          <p:nvPr/>
        </p:nvSpPr>
        <p:spPr>
          <a:xfrm>
            <a:off x="8735854" y="398254"/>
            <a:ext cx="2444900" cy="369332"/>
          </a:xfrm>
          <a:prstGeom prst="rect">
            <a:avLst/>
          </a:prstGeom>
          <a:noFill/>
        </p:spPr>
        <p:txBody>
          <a:bodyPr wrap="none" rtlCol="0">
            <a:spAutoFit/>
          </a:bodyPr>
          <a:lstStyle/>
          <a:p>
            <a:r>
              <a:rPr lang="en-US" dirty="0"/>
              <a:t>Blue font = wrapping up</a:t>
            </a:r>
          </a:p>
        </p:txBody>
      </p:sp>
      <p:sp>
        <p:nvSpPr>
          <p:cNvPr id="7" name="Hexagon 6">
            <a:extLst>
              <a:ext uri="{FF2B5EF4-FFF2-40B4-BE49-F238E27FC236}">
                <a16:creationId xmlns:a16="http://schemas.microsoft.com/office/drawing/2014/main" id="{55303CC5-7CB5-124E-464B-F03C0D95F01E}"/>
              </a:ext>
            </a:extLst>
          </p:cNvPr>
          <p:cNvSpPr/>
          <p:nvPr/>
        </p:nvSpPr>
        <p:spPr>
          <a:xfrm>
            <a:off x="7347145" y="1748733"/>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WG31</a:t>
            </a:r>
          </a:p>
        </p:txBody>
      </p:sp>
      <p:sp>
        <p:nvSpPr>
          <p:cNvPr id="9" name="Hexagon 8">
            <a:extLst>
              <a:ext uri="{FF2B5EF4-FFF2-40B4-BE49-F238E27FC236}">
                <a16:creationId xmlns:a16="http://schemas.microsoft.com/office/drawing/2014/main" id="{746AF73A-4F48-33FB-890A-5B5FFB3E86DE}"/>
              </a:ext>
            </a:extLst>
          </p:cNvPr>
          <p:cNvSpPr/>
          <p:nvPr/>
        </p:nvSpPr>
        <p:spPr>
          <a:xfrm>
            <a:off x="6421019" y="1760532"/>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WG32</a:t>
            </a:r>
          </a:p>
        </p:txBody>
      </p:sp>
      <p:sp>
        <p:nvSpPr>
          <p:cNvPr id="2" name="Hexagon 1">
            <a:extLst>
              <a:ext uri="{FF2B5EF4-FFF2-40B4-BE49-F238E27FC236}">
                <a16:creationId xmlns:a16="http://schemas.microsoft.com/office/drawing/2014/main" id="{E61AEE53-16AE-9816-9294-14A14C81EDF6}"/>
              </a:ext>
            </a:extLst>
          </p:cNvPr>
          <p:cNvSpPr/>
          <p:nvPr/>
        </p:nvSpPr>
        <p:spPr>
          <a:xfrm>
            <a:off x="5505059" y="1760532"/>
            <a:ext cx="531846" cy="490314"/>
          </a:xfrm>
          <a:prstGeom prst="hexagon">
            <a:avLst/>
          </a:prstGeom>
          <a:solidFill>
            <a:schemeClr val="accent3">
              <a:lumMod val="60000"/>
              <a:lumOff val="40000"/>
            </a:schemeClr>
          </a:solidFill>
          <a:ln w="25400" cap="flat">
            <a:solidFill>
              <a:schemeClr val="tx1"/>
            </a:solidFill>
            <a:prstDash val="solid"/>
            <a:bevel/>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WG33</a:t>
            </a:r>
          </a:p>
        </p:txBody>
      </p:sp>
    </p:spTree>
    <p:extLst>
      <p:ext uri="{BB962C8B-B14F-4D97-AF65-F5344CB8AC3E}">
        <p14:creationId xmlns:p14="http://schemas.microsoft.com/office/powerpoint/2010/main" val="3170411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230A9-3EF4-46F4-F4D4-C24D7C78A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F788CC-EEF9-D5EC-4D3A-2F0063EB7491}"/>
              </a:ext>
            </a:extLst>
          </p:cNvPr>
          <p:cNvSpPr>
            <a:spLocks noGrp="1"/>
          </p:cNvSpPr>
          <p:nvPr>
            <p:ph type="title"/>
          </p:nvPr>
        </p:nvSpPr>
        <p:spPr>
          <a:xfrm>
            <a:off x="838200" y="374653"/>
            <a:ext cx="10515601" cy="69869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t>Where to find Completed WG Digital Resources</a:t>
            </a:r>
          </a:p>
        </p:txBody>
      </p:sp>
      <p:graphicFrame>
        <p:nvGraphicFramePr>
          <p:cNvPr id="5" name="Table 5">
            <a:extLst>
              <a:ext uri="{FF2B5EF4-FFF2-40B4-BE49-F238E27FC236}">
                <a16:creationId xmlns:a16="http://schemas.microsoft.com/office/drawing/2014/main" id="{02BCE4A9-B412-08B7-D745-A219DCB23978}"/>
              </a:ext>
            </a:extLst>
          </p:cNvPr>
          <p:cNvGraphicFramePr>
            <a:graphicFrameLocks noGrp="1"/>
          </p:cNvGraphicFramePr>
          <p:nvPr>
            <p:extLst>
              <p:ext uri="{D42A27DB-BD31-4B8C-83A1-F6EECF244321}">
                <p14:modId xmlns:p14="http://schemas.microsoft.com/office/powerpoint/2010/main" val="3932118304"/>
              </p:ext>
            </p:extLst>
          </p:nvPr>
        </p:nvGraphicFramePr>
        <p:xfrm>
          <a:off x="196711" y="876601"/>
          <a:ext cx="11655288" cy="5163215"/>
        </p:xfrm>
        <a:graphic>
          <a:graphicData uri="http://schemas.openxmlformats.org/drawingml/2006/table">
            <a:tbl>
              <a:tblPr firstRow="1" bandRow="1">
                <a:tableStyleId>{5C22544A-7EE6-4342-B048-85BDC9FD1C3A}</a:tableStyleId>
              </a:tblPr>
              <a:tblGrid>
                <a:gridCol w="5302998">
                  <a:extLst>
                    <a:ext uri="{9D8B030D-6E8A-4147-A177-3AD203B41FA5}">
                      <a16:colId xmlns:a16="http://schemas.microsoft.com/office/drawing/2014/main" val="3409852364"/>
                    </a:ext>
                  </a:extLst>
                </a:gridCol>
                <a:gridCol w="6352290">
                  <a:extLst>
                    <a:ext uri="{9D8B030D-6E8A-4147-A177-3AD203B41FA5}">
                      <a16:colId xmlns:a16="http://schemas.microsoft.com/office/drawing/2014/main" val="2308966637"/>
                    </a:ext>
                  </a:extLst>
                </a:gridCol>
              </a:tblGrid>
              <a:tr h="325341">
                <a:tc>
                  <a:txBody>
                    <a:bodyPr/>
                    <a:lstStyle/>
                    <a:p>
                      <a:r>
                        <a:rPr lang="en-US" sz="1600" dirty="0"/>
                        <a:t>WG/Resource</a:t>
                      </a:r>
                    </a:p>
                  </a:txBody>
                  <a:tcPr/>
                </a:tc>
                <a:tc>
                  <a:txBody>
                    <a:bodyPr/>
                    <a:lstStyle/>
                    <a:p>
                      <a:r>
                        <a:rPr lang="en-US" sz="1600"/>
                        <a:t>Location</a:t>
                      </a:r>
                    </a:p>
                  </a:txBody>
                  <a:tcPr/>
                </a:tc>
                <a:extLst>
                  <a:ext uri="{0D108BD9-81ED-4DB2-BD59-A6C34878D82A}">
                    <a16:rowId xmlns:a16="http://schemas.microsoft.com/office/drawing/2014/main" val="2504020498"/>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WG25 Dairy Feed Data Standards Assessment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t>AgGateway</a:t>
                      </a:r>
                      <a:r>
                        <a:rPr lang="en-US" sz="1600" dirty="0"/>
                        <a:t> Confluence (Wiki)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hlinkClick r:id="rId2"/>
                        </a:rPr>
                        <a:t>https://aggateway.atlassian.net/wiki/x/AQB8IQE</a:t>
                      </a:r>
                      <a:r>
                        <a:rPr lang="en-US" sz="1600" dirty="0"/>
                        <a:t> </a:t>
                      </a:r>
                    </a:p>
                  </a:txBody>
                  <a:tcPr/>
                </a:tc>
                <a:extLst>
                  <a:ext uri="{0D108BD9-81ED-4DB2-BD59-A6C34878D82A}">
                    <a16:rowId xmlns:a16="http://schemas.microsoft.com/office/drawing/2014/main" val="418130135"/>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WG26 Data Ethics and Stewardship</a:t>
                      </a:r>
                    </a:p>
                  </a:txBody>
                  <a:tcPr/>
                </a:tc>
                <a:tc>
                  <a:txBody>
                    <a:bodyPr/>
                    <a:lstStyle/>
                    <a:p>
                      <a:pPr marL="0" marR="0" lvl="0" indent="0" algn="l" defTabSz="914466" rtl="0" eaLnBrk="1" fontAlgn="auto" latinLnBrk="0" hangingPunct="1">
                        <a:lnSpc>
                          <a:spcPct val="100000"/>
                        </a:lnSpc>
                        <a:spcBef>
                          <a:spcPts val="0"/>
                        </a:spcBef>
                        <a:spcAft>
                          <a:spcPts val="0"/>
                        </a:spcAft>
                        <a:buClrTx/>
                        <a:buSzTx/>
                        <a:buFontTx/>
                        <a:buNone/>
                        <a:tabLst/>
                        <a:defRPr/>
                      </a:pPr>
                      <a:r>
                        <a:rPr lang="en-US" sz="1600" dirty="0" err="1"/>
                        <a:t>AgGateway</a:t>
                      </a:r>
                      <a:r>
                        <a:rPr lang="en-US" sz="1600" dirty="0"/>
                        <a:t> website/PDF</a:t>
                      </a:r>
                    </a:p>
                    <a:p>
                      <a:pPr marL="0" marR="0" lvl="0" indent="0" algn="l" defTabSz="914466" rtl="0" eaLnBrk="1" fontAlgn="auto" latinLnBrk="0" hangingPunct="1">
                        <a:lnSpc>
                          <a:spcPct val="100000"/>
                        </a:lnSpc>
                        <a:spcBef>
                          <a:spcPts val="0"/>
                        </a:spcBef>
                        <a:spcAft>
                          <a:spcPts val="0"/>
                        </a:spcAft>
                        <a:buClrTx/>
                        <a:buSzTx/>
                        <a:buFontTx/>
                        <a:buNone/>
                        <a:tabLst/>
                        <a:defRPr/>
                      </a:pPr>
                      <a:r>
                        <a:rPr lang="en-US" sz="1600" dirty="0">
                          <a:hlinkClick r:id="rId3"/>
                        </a:rPr>
                        <a:t>https://aggateway.org/News/CommunicationsKit/DataEthicsWhitePaper.aspx</a:t>
                      </a:r>
                      <a:r>
                        <a:rPr lang="en-US" sz="1600" dirty="0"/>
                        <a:t> </a:t>
                      </a:r>
                    </a:p>
                  </a:txBody>
                  <a:tcPr/>
                </a:tc>
                <a:extLst>
                  <a:ext uri="{0D108BD9-81ED-4DB2-BD59-A6C34878D82A}">
                    <a16:rowId xmlns:a16="http://schemas.microsoft.com/office/drawing/2014/main" val="1214566132"/>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WG29 Dealer Lookup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Public GitHub Repo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hlinkClick r:id="rId4"/>
                        </a:rPr>
                        <a:t>https://github.com/aggateway/dealer-lookup</a:t>
                      </a:r>
                      <a:r>
                        <a:rPr lang="en-US" sz="1600" dirty="0"/>
                        <a:t> </a:t>
                      </a:r>
                    </a:p>
                  </a:txBody>
                  <a:tcPr/>
                </a:tc>
                <a:extLst>
                  <a:ext uri="{0D108BD9-81ED-4DB2-BD59-A6C34878D82A}">
                    <a16:rowId xmlns:a16="http://schemas.microsoft.com/office/drawing/2014/main" val="189295331"/>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434431797"/>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3824845054"/>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3531012030"/>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907800466"/>
                  </a:ext>
                </a:extLst>
              </a:tr>
              <a:tr h="5693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1561835491"/>
                  </a:ext>
                </a:extLst>
              </a:tr>
            </a:tbl>
          </a:graphicData>
        </a:graphic>
      </p:graphicFrame>
      <p:sp>
        <p:nvSpPr>
          <p:cNvPr id="3" name="TextBox 2">
            <a:extLst>
              <a:ext uri="{FF2B5EF4-FFF2-40B4-BE49-F238E27FC236}">
                <a16:creationId xmlns:a16="http://schemas.microsoft.com/office/drawing/2014/main" id="{7E8C99EB-5086-98B2-0795-D05299BE5A66}"/>
              </a:ext>
            </a:extLst>
          </p:cNvPr>
          <p:cNvSpPr txBox="1"/>
          <p:nvPr/>
        </p:nvSpPr>
        <p:spPr>
          <a:xfrm>
            <a:off x="196711" y="6492872"/>
            <a:ext cx="8044484" cy="369332"/>
          </a:xfrm>
          <a:prstGeom prst="rect">
            <a:avLst/>
          </a:prstGeom>
          <a:noFill/>
        </p:spPr>
        <p:txBody>
          <a:bodyPr wrap="square" rtlCol="0">
            <a:spAutoFit/>
          </a:bodyPr>
          <a:lstStyle/>
          <a:p>
            <a:r>
              <a:rPr lang="en-US" dirty="0"/>
              <a:t>Use this </a:t>
            </a:r>
            <a:r>
              <a:rPr lang="en-US" dirty="0">
                <a:hlinkClick r:id="rId5"/>
              </a:rPr>
              <a:t>form to request access </a:t>
            </a:r>
            <a:r>
              <a:rPr lang="en-US" dirty="0"/>
              <a:t>to private (Members only) GitHub repositories.</a:t>
            </a:r>
          </a:p>
        </p:txBody>
      </p:sp>
    </p:spTree>
    <p:extLst>
      <p:ext uri="{BB962C8B-B14F-4D97-AF65-F5344CB8AC3E}">
        <p14:creationId xmlns:p14="http://schemas.microsoft.com/office/powerpoint/2010/main" val="15347301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D6DDA-3E29-442A-66B5-EECEDAC5AF38}"/>
              </a:ext>
            </a:extLst>
          </p:cNvPr>
          <p:cNvSpPr>
            <a:spLocks noGrp="1"/>
          </p:cNvSpPr>
          <p:nvPr>
            <p:ph type="title"/>
          </p:nvPr>
        </p:nvSpPr>
        <p:spPr/>
        <p:txBody>
          <a:bodyPr/>
          <a:lstStyle/>
          <a:p>
            <a:r>
              <a:rPr lang="en-US"/>
              <a:t>Future Working Groups</a:t>
            </a:r>
          </a:p>
        </p:txBody>
      </p:sp>
      <p:sp>
        <p:nvSpPr>
          <p:cNvPr id="5" name="Text Placeholder 4">
            <a:extLst>
              <a:ext uri="{FF2B5EF4-FFF2-40B4-BE49-F238E27FC236}">
                <a16:creationId xmlns:a16="http://schemas.microsoft.com/office/drawing/2014/main" id="{679C2A7C-B4FA-3298-A208-EBC8FC5CF18E}"/>
              </a:ext>
            </a:extLst>
          </p:cNvPr>
          <p:cNvSpPr>
            <a:spLocks noGrp="1"/>
          </p:cNvSpPr>
          <p:nvPr>
            <p:ph type="body" idx="1"/>
          </p:nvPr>
        </p:nvSpPr>
        <p:spPr/>
        <p:txBody>
          <a:bodyPr/>
          <a:lstStyle/>
          <a:p>
            <a:r>
              <a:rPr lang="en-US" dirty="0"/>
              <a:t>Future working groups or meetups </a:t>
            </a:r>
          </a:p>
        </p:txBody>
      </p:sp>
    </p:spTree>
    <p:extLst>
      <p:ext uri="{BB962C8B-B14F-4D97-AF65-F5344CB8AC3E}">
        <p14:creationId xmlns:p14="http://schemas.microsoft.com/office/powerpoint/2010/main" val="10634444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5651C8-0111-776C-2E80-9D2717D840F1}"/>
              </a:ext>
            </a:extLst>
          </p:cNvPr>
          <p:cNvSpPr>
            <a:spLocks noGrp="1"/>
          </p:cNvSpPr>
          <p:nvPr>
            <p:ph type="title"/>
          </p:nvPr>
        </p:nvSpPr>
        <p:spPr>
          <a:xfrm>
            <a:off x="725558" y="365127"/>
            <a:ext cx="10843590"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solidFill>
                  <a:srgbClr val="306CB0"/>
                </a:solidFill>
              </a:rPr>
              <a:t>Upcoming Working Groups</a:t>
            </a:r>
          </a:p>
        </p:txBody>
      </p:sp>
      <p:sp>
        <p:nvSpPr>
          <p:cNvPr id="2" name="Content Placeholder 1">
            <a:extLst>
              <a:ext uri="{FF2B5EF4-FFF2-40B4-BE49-F238E27FC236}">
                <a16:creationId xmlns:a16="http://schemas.microsoft.com/office/drawing/2014/main" id="{0AE09127-81CA-54CC-970F-25C482E36C4A}"/>
              </a:ext>
            </a:extLst>
          </p:cNvPr>
          <p:cNvSpPr>
            <a:spLocks noGrp="1"/>
          </p:cNvSpPr>
          <p:nvPr>
            <p:ph idx="1"/>
          </p:nvPr>
        </p:nvSpPr>
        <p:spPr>
          <a:xfrm>
            <a:off x="838200" y="1825625"/>
            <a:ext cx="10641496" cy="4351338"/>
          </a:xfrm>
        </p:spPr>
        <p:txBody>
          <a:bodyPr>
            <a:normAutofit/>
          </a:bodyPr>
          <a:lstStyle/>
          <a:p>
            <a:r>
              <a:rPr lang="en-US" dirty="0" err="1"/>
              <a:t>WGxx</a:t>
            </a:r>
            <a:r>
              <a:rPr lang="en-US" dirty="0"/>
              <a:t> Modus: Feed</a:t>
            </a:r>
          </a:p>
          <a:p>
            <a:pPr lvl="1"/>
            <a:r>
              <a:rPr lang="en-US" dirty="0"/>
              <a:t>Creation of v2 feed analysis method list</a:t>
            </a:r>
          </a:p>
          <a:p>
            <a:r>
              <a:rPr lang="en-US" dirty="0" err="1"/>
              <a:t>WGxx</a:t>
            </a:r>
            <a:r>
              <a:rPr lang="en-US" dirty="0"/>
              <a:t> Harmonized Contract</a:t>
            </a:r>
          </a:p>
          <a:p>
            <a:pPr lvl="1"/>
            <a:r>
              <a:rPr lang="en-US" dirty="0"/>
              <a:t>Building off Scale Ticket effort to align on digital contracts</a:t>
            </a:r>
          </a:p>
          <a:p>
            <a:pPr lvl="1"/>
            <a:r>
              <a:rPr lang="en-US" dirty="0"/>
              <a:t>Potential to harmonize with Seed, Crop Nutrition, Crop Protection Contract Message</a:t>
            </a:r>
          </a:p>
          <a:p>
            <a:r>
              <a:rPr lang="en-US" dirty="0" err="1"/>
              <a:t>WGxxMix</a:t>
            </a:r>
            <a:r>
              <a:rPr lang="en-US" dirty="0"/>
              <a:t> Ticket (Dispensing Work Order/Record)</a:t>
            </a:r>
          </a:p>
          <a:p>
            <a:pPr lvl="1"/>
            <a:r>
              <a:rPr lang="en-US" dirty="0"/>
              <a:t>Review and update the existing Mix Ticket standard based on feedback from implementations, requirements to support feed mixing, etc.</a:t>
            </a:r>
          </a:p>
        </p:txBody>
      </p:sp>
    </p:spTree>
    <p:extLst>
      <p:ext uri="{BB962C8B-B14F-4D97-AF65-F5344CB8AC3E}">
        <p14:creationId xmlns:p14="http://schemas.microsoft.com/office/powerpoint/2010/main" val="2526929615"/>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5651C8-0111-776C-2E80-9D2717D840F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dirty="0">
                <a:solidFill>
                  <a:srgbClr val="306CB0"/>
                </a:solidFill>
              </a:rPr>
              <a:t>Other Potential Future WG’s </a:t>
            </a:r>
          </a:p>
        </p:txBody>
      </p:sp>
      <p:sp>
        <p:nvSpPr>
          <p:cNvPr id="2" name="Content Placeholder 1">
            <a:extLst>
              <a:ext uri="{FF2B5EF4-FFF2-40B4-BE49-F238E27FC236}">
                <a16:creationId xmlns:a16="http://schemas.microsoft.com/office/drawing/2014/main" id="{0AE09127-81CA-54CC-970F-25C482E36C4A}"/>
              </a:ext>
            </a:extLst>
          </p:cNvPr>
          <p:cNvSpPr>
            <a:spLocks noGrp="1"/>
          </p:cNvSpPr>
          <p:nvPr>
            <p:ph idx="1"/>
          </p:nvPr>
        </p:nvSpPr>
        <p:spPr>
          <a:xfrm>
            <a:off x="218662" y="1391478"/>
            <a:ext cx="11589026" cy="4979505"/>
          </a:xfrm>
        </p:spPr>
        <p:txBody>
          <a:bodyPr numCol="2">
            <a:noAutofit/>
          </a:bodyPr>
          <a:lstStyle/>
          <a:p>
            <a:pPr>
              <a:lnSpc>
                <a:spcPct val="120000"/>
              </a:lnSpc>
            </a:pPr>
            <a:r>
              <a:rPr lang="en-US" sz="1200" dirty="0" err="1"/>
              <a:t>Agrisemantics</a:t>
            </a:r>
            <a:r>
              <a:rPr lang="en-US" sz="1200" dirty="0"/>
              <a:t>: Common controlled vocabularies</a:t>
            </a:r>
          </a:p>
          <a:p>
            <a:pPr lvl="1">
              <a:lnSpc>
                <a:spcPct val="120000"/>
              </a:lnSpc>
            </a:pPr>
            <a:r>
              <a:rPr lang="en-US" sz="1100" dirty="0"/>
              <a:t>Find/create common controlled vocabularies identified common between multiple WG’s</a:t>
            </a:r>
          </a:p>
          <a:p>
            <a:pPr lvl="1">
              <a:lnSpc>
                <a:spcPct val="120000"/>
              </a:lnSpc>
            </a:pPr>
            <a:r>
              <a:rPr lang="en-US" sz="1100" dirty="0"/>
              <a:t>Infrastructure recommendation to host Crop Definition (WG00) model and other future resources</a:t>
            </a:r>
          </a:p>
          <a:p>
            <a:pPr>
              <a:lnSpc>
                <a:spcPct val="120000"/>
              </a:lnSpc>
            </a:pPr>
            <a:r>
              <a:rPr lang="en-US" sz="1200" dirty="0"/>
              <a:t>Data Quality</a:t>
            </a:r>
          </a:p>
          <a:p>
            <a:pPr lvl="1">
              <a:lnSpc>
                <a:spcPct val="120000"/>
              </a:lnSpc>
            </a:pPr>
            <a:r>
              <a:rPr lang="en-US" sz="1100" dirty="0"/>
              <a:t>Investigate a standard regarding data quality metrics so a data recipient can make an informed decision about what data they have received is suitable to be used for</a:t>
            </a:r>
          </a:p>
          <a:p>
            <a:pPr>
              <a:lnSpc>
                <a:spcPct val="120000"/>
              </a:lnSpc>
            </a:pPr>
            <a:r>
              <a:rPr lang="en-US" sz="1200" dirty="0"/>
              <a:t>Data Provenance</a:t>
            </a:r>
          </a:p>
          <a:p>
            <a:pPr lvl="1">
              <a:lnSpc>
                <a:spcPct val="120000"/>
              </a:lnSpc>
            </a:pPr>
            <a:r>
              <a:rPr lang="en-US" sz="1100" dirty="0"/>
              <a:t>The field boundary identified a need to document the lineage of a field boundary, this concept applies to other data as well. A project should look for existing standards to leverage</a:t>
            </a:r>
          </a:p>
          <a:p>
            <a:pPr>
              <a:lnSpc>
                <a:spcPct val="120000"/>
              </a:lnSpc>
            </a:pPr>
            <a:r>
              <a:rPr lang="en-US" sz="1200" dirty="0"/>
              <a:t>Crop Nutrition Messaging </a:t>
            </a:r>
          </a:p>
          <a:p>
            <a:pPr lvl="1">
              <a:lnSpc>
                <a:spcPct val="120000"/>
              </a:lnSpc>
            </a:pPr>
            <a:r>
              <a:rPr lang="en-US" sz="1100" dirty="0"/>
              <a:t>Updates to crop nutrition related messages</a:t>
            </a:r>
          </a:p>
          <a:p>
            <a:pPr>
              <a:lnSpc>
                <a:spcPct val="120000"/>
              </a:lnSpc>
            </a:pPr>
            <a:r>
              <a:rPr lang="en-US" sz="1200" dirty="0"/>
              <a:t>ASN (Advanced Ship Notice): Farmer to elevator/processor</a:t>
            </a:r>
          </a:p>
          <a:p>
            <a:pPr lvl="1">
              <a:lnSpc>
                <a:spcPct val="120000"/>
              </a:lnSpc>
            </a:pPr>
            <a:r>
              <a:rPr lang="en-US" sz="1100" dirty="0"/>
              <a:t>Standardized message for an advanced ship notice from a farm to elevator/processor</a:t>
            </a:r>
          </a:p>
          <a:p>
            <a:pPr marL="457232" lvl="1" indent="0">
              <a:lnSpc>
                <a:spcPct val="120000"/>
              </a:lnSpc>
              <a:buNone/>
            </a:pPr>
            <a:endParaRPr lang="en-US" sz="1100" dirty="0"/>
          </a:p>
          <a:p>
            <a:pPr>
              <a:lnSpc>
                <a:spcPct val="120000"/>
              </a:lnSpc>
            </a:pPr>
            <a:r>
              <a:rPr lang="en-US" sz="1200" dirty="0"/>
              <a:t>Scale head to ERP interface</a:t>
            </a:r>
          </a:p>
          <a:p>
            <a:pPr lvl="1">
              <a:lnSpc>
                <a:spcPct val="120000"/>
              </a:lnSpc>
            </a:pPr>
            <a:r>
              <a:rPr lang="en-US" sz="1100" dirty="0"/>
              <a:t>Standardized interface between scale heads and ERP systems</a:t>
            </a:r>
          </a:p>
          <a:p>
            <a:pPr>
              <a:lnSpc>
                <a:spcPct val="120000"/>
              </a:lnSpc>
            </a:pPr>
            <a:r>
              <a:rPr lang="en-US" sz="1200" dirty="0" err="1"/>
              <a:t>ShippedItemInstance</a:t>
            </a:r>
            <a:r>
              <a:rPr lang="en-US" sz="1200" dirty="0"/>
              <a:t> gap check for crop protection, crop nutrition</a:t>
            </a:r>
          </a:p>
          <a:p>
            <a:pPr lvl="1">
              <a:lnSpc>
                <a:spcPct val="120000"/>
              </a:lnSpc>
            </a:pPr>
            <a:r>
              <a:rPr lang="en-US" sz="1100" dirty="0"/>
              <a:t>Review </a:t>
            </a:r>
            <a:r>
              <a:rPr lang="en-US" sz="1100" dirty="0" err="1"/>
              <a:t>ShippedItemInstance</a:t>
            </a:r>
            <a:r>
              <a:rPr lang="en-US" sz="1100" dirty="0"/>
              <a:t> for support of crop nutrition and/or crop protection products</a:t>
            </a:r>
          </a:p>
          <a:p>
            <a:pPr>
              <a:lnSpc>
                <a:spcPct val="120000"/>
              </a:lnSpc>
            </a:pPr>
            <a:r>
              <a:rPr lang="en-US" sz="1200" dirty="0" err="1"/>
              <a:t>DatasetMetadata</a:t>
            </a:r>
            <a:r>
              <a:rPr lang="en-US" sz="1200" dirty="0"/>
              <a:t> controlled vocabularies</a:t>
            </a:r>
          </a:p>
          <a:p>
            <a:pPr lvl="1">
              <a:lnSpc>
                <a:spcPct val="120000"/>
              </a:lnSpc>
            </a:pPr>
            <a:r>
              <a:rPr lang="en-US" sz="1100" dirty="0"/>
              <a:t>Identify or create controlled vocabularies needed by </a:t>
            </a:r>
            <a:r>
              <a:rPr lang="en-US" sz="1100" dirty="0" err="1"/>
              <a:t>DatasetMetadata</a:t>
            </a:r>
            <a:endParaRPr lang="en-US" sz="1100" dirty="0"/>
          </a:p>
          <a:p>
            <a:pPr>
              <a:lnSpc>
                <a:spcPct val="120000"/>
              </a:lnSpc>
            </a:pPr>
            <a:r>
              <a:rPr lang="en-US" sz="1200" dirty="0"/>
              <a:t>GHG Reporting Data</a:t>
            </a:r>
          </a:p>
          <a:p>
            <a:pPr lvl="1">
              <a:lnSpc>
                <a:spcPct val="120000"/>
              </a:lnSpc>
            </a:pPr>
            <a:r>
              <a:rPr lang="en-US" sz="1100" dirty="0"/>
              <a:t>Identification of data needs for GHG reporting, gap check of ADAPT Standard to simplify data exchange for verification</a:t>
            </a:r>
          </a:p>
          <a:p>
            <a:pPr>
              <a:lnSpc>
                <a:spcPct val="120000"/>
              </a:lnSpc>
            </a:pPr>
            <a:r>
              <a:rPr lang="en-US" sz="1200" dirty="0"/>
              <a:t>Training imagery tagging standard</a:t>
            </a:r>
          </a:p>
          <a:p>
            <a:pPr lvl="1">
              <a:lnSpc>
                <a:spcPct val="120000"/>
              </a:lnSpc>
            </a:pPr>
            <a:r>
              <a:rPr lang="en-US" sz="1100" dirty="0"/>
              <a:t>Basic metadata standard for tagging imagery used to train AI tools for weed identification, etc.</a:t>
            </a:r>
          </a:p>
          <a:p>
            <a:pPr>
              <a:lnSpc>
                <a:spcPct val="120000"/>
              </a:lnSpc>
            </a:pPr>
            <a:r>
              <a:rPr lang="en-US" sz="1200" dirty="0"/>
              <a:t>Buffer zone data exchange</a:t>
            </a:r>
          </a:p>
          <a:p>
            <a:pPr lvl="1">
              <a:lnSpc>
                <a:spcPct val="120000"/>
              </a:lnSpc>
            </a:pPr>
            <a:r>
              <a:rPr lang="en-US" sz="1100" dirty="0"/>
              <a:t>Digital exchange or buffer zones, predominantly in European markets</a:t>
            </a:r>
          </a:p>
          <a:p>
            <a:pPr>
              <a:lnSpc>
                <a:spcPct val="120000"/>
              </a:lnSpc>
            </a:pPr>
            <a:r>
              <a:rPr lang="en-US" sz="1200" b="1" dirty="0"/>
              <a:t>Other ideas? Contact </a:t>
            </a:r>
            <a:r>
              <a:rPr lang="en-US" sz="1200" b="1" dirty="0">
                <a:hlinkClick r:id="rId2"/>
              </a:rPr>
              <a:t>ben.craker@aggateway.org</a:t>
            </a:r>
            <a:r>
              <a:rPr lang="en-US" sz="1200" b="1" dirty="0"/>
              <a:t> or complete </a:t>
            </a:r>
            <a:r>
              <a:rPr lang="en-US" sz="1200" b="1" dirty="0">
                <a:hlinkClick r:id="rId3"/>
              </a:rPr>
              <a:t>this form</a:t>
            </a:r>
            <a:r>
              <a:rPr lang="en-US" sz="1200" b="1" dirty="0"/>
              <a:t>.</a:t>
            </a:r>
          </a:p>
        </p:txBody>
      </p:sp>
    </p:spTree>
    <p:extLst>
      <p:ext uri="{BB962C8B-B14F-4D97-AF65-F5344CB8AC3E}">
        <p14:creationId xmlns:p14="http://schemas.microsoft.com/office/powerpoint/2010/main" val="39919154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3E05A-D686-83E3-8937-57EFCFDE76B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sz="3200"/>
              <a:t>WG12 PAIL</a:t>
            </a:r>
          </a:p>
        </p:txBody>
      </p:sp>
      <p:sp>
        <p:nvSpPr>
          <p:cNvPr id="3" name="TextBox 2">
            <a:extLst>
              <a:ext uri="{FF2B5EF4-FFF2-40B4-BE49-F238E27FC236}">
                <a16:creationId xmlns:a16="http://schemas.microsoft.com/office/drawing/2014/main" id="{FDCC81AB-CC1E-5A51-D35A-C4DA94D7BBAA}"/>
              </a:ext>
            </a:extLst>
          </p:cNvPr>
          <p:cNvSpPr txBox="1"/>
          <p:nvPr/>
        </p:nvSpPr>
        <p:spPr>
          <a:xfrm>
            <a:off x="7961244" y="1679440"/>
            <a:ext cx="3924846" cy="2031325"/>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Chair: Charles Hillyer (Fresno St.)</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Staff Liaison: Ben Craker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Member Organizations:</a:t>
            </a: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Leaders of ISO working group focused on 7673 standard</a:t>
            </a:r>
          </a:p>
        </p:txBody>
      </p:sp>
      <p:sp>
        <p:nvSpPr>
          <p:cNvPr id="4" name="Content Placeholder 2">
            <a:extLst>
              <a:ext uri="{FF2B5EF4-FFF2-40B4-BE49-F238E27FC236}">
                <a16:creationId xmlns:a16="http://schemas.microsoft.com/office/drawing/2014/main" id="{B276590F-005C-E852-836B-95709CE94EFB}"/>
              </a:ext>
            </a:extLst>
          </p:cNvPr>
          <p:cNvSpPr txBox="1">
            <a:spLocks/>
          </p:cNvSpPr>
          <p:nvPr/>
        </p:nvSpPr>
        <p:spPr>
          <a:xfrm>
            <a:off x="1023730" y="1381538"/>
            <a:ext cx="6803039" cy="4641513"/>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2000" b="1" dirty="0">
                <a:latin typeface="Arial" panose="020B0604020202020204" pitchFamily="34" charset="0"/>
                <a:cs typeface="Arial" panose="020B0604020202020204" pitchFamily="34" charset="0"/>
              </a:rPr>
              <a:t>Business Value: </a:t>
            </a:r>
          </a:p>
          <a:p>
            <a:pPr marL="233363" indent="0">
              <a:buNone/>
            </a:pPr>
            <a:r>
              <a:rPr lang="en-US" sz="2000" dirty="0">
                <a:latin typeface="Arial" panose="020B0604020202020204" pitchFamily="34" charset="0"/>
                <a:cs typeface="Arial" panose="020B0604020202020204" pitchFamily="34" charset="0"/>
              </a:rPr>
              <a:t>Improve agricultural irrigation by developing a common set of data standards and formats to convert data for use in irrigation data analysis and precision prescription programs. Effort broken down into three Parts:</a:t>
            </a:r>
          </a:p>
          <a:p>
            <a:pPr marL="690563" indent="-457200">
              <a:buFont typeface="+mj-lt"/>
              <a:buAutoNum type="arabicPeriod"/>
            </a:pPr>
            <a:r>
              <a:rPr lang="en-US" sz="2000" dirty="0">
                <a:latin typeface="Arial" panose="020B0604020202020204" pitchFamily="34" charset="0"/>
                <a:cs typeface="Arial" panose="020B0604020202020204" pitchFamily="34" charset="0"/>
                <a:hlinkClick r:id="rId2"/>
              </a:rPr>
              <a:t>Core Concepts</a:t>
            </a:r>
            <a:endParaRPr lang="en-US" sz="2000" dirty="0">
              <a:latin typeface="Arial" panose="020B0604020202020204" pitchFamily="34" charset="0"/>
              <a:cs typeface="Arial" panose="020B0604020202020204" pitchFamily="34" charset="0"/>
            </a:endParaRPr>
          </a:p>
          <a:p>
            <a:pPr marL="690563" indent="-457200">
              <a:buFont typeface="+mj-lt"/>
              <a:buAutoNum type="arabicPeriod"/>
            </a:pPr>
            <a:r>
              <a:rPr lang="en-US" sz="2000" dirty="0">
                <a:latin typeface="Arial" panose="020B0604020202020204" pitchFamily="34" charset="0"/>
                <a:cs typeface="Arial" panose="020B0604020202020204" pitchFamily="34" charset="0"/>
                <a:hlinkClick r:id="rId3"/>
              </a:rPr>
              <a:t>Observations &amp; Measurements </a:t>
            </a:r>
            <a:endParaRPr lang="en-US" sz="2000" dirty="0">
              <a:latin typeface="Arial" panose="020B0604020202020204" pitchFamily="34" charset="0"/>
              <a:cs typeface="Arial" panose="020B0604020202020204" pitchFamily="34" charset="0"/>
            </a:endParaRPr>
          </a:p>
          <a:p>
            <a:pPr marL="690563" indent="-457200">
              <a:buFont typeface="+mj-lt"/>
              <a:buAutoNum type="arabicPeriod"/>
            </a:pPr>
            <a:r>
              <a:rPr lang="en-US" sz="2000" dirty="0">
                <a:latin typeface="Arial" panose="020B0604020202020204" pitchFamily="34" charset="0"/>
                <a:cs typeface="Arial" panose="020B0604020202020204" pitchFamily="34" charset="0"/>
                <a:hlinkClick r:id="rId4"/>
              </a:rPr>
              <a:t>Irrigation System Operations</a:t>
            </a:r>
            <a:endParaRPr lang="en-US" sz="2000" dirty="0">
              <a:latin typeface="Arial" panose="020B0604020202020204" pitchFamily="34" charset="0"/>
              <a:cs typeface="Arial" panose="020B0604020202020204" pitchFamily="34" charset="0"/>
            </a:endParaRPr>
          </a:p>
          <a:p>
            <a:pPr marL="690563" indent="-457200">
              <a:buFont typeface="+mj-lt"/>
              <a:buAutoNum type="arabicPeriod"/>
            </a:pPr>
            <a:endParaRPr lang="en-US" sz="20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latin typeface="Arial" panose="020B0604020202020204" pitchFamily="34" charset="0"/>
                <a:cs typeface="Arial" panose="020B0604020202020204" pitchFamily="34" charset="0"/>
              </a:rPr>
              <a:t>Status:  </a:t>
            </a:r>
            <a:r>
              <a:rPr lang="en-US" sz="2000" kern="1200" dirty="0">
                <a:latin typeface="Arial" panose="020B0604020202020204" pitchFamily="34" charset="0"/>
                <a:ea typeface="+mn-ea"/>
                <a:cs typeface="Arial" panose="020B0604020202020204" pitchFamily="34" charset="0"/>
              </a:rPr>
              <a:t>ISO 7673 Parts 1, 2, and 3 being updated by ISO committee group, adding Management Agency info, addressing other issues/comments and clearly identifying requirements within all three parts. Will be reintroduced to ISO committee soon, part 1 revisions nearly complete, parts 2 and 3 to follow.</a:t>
            </a:r>
            <a:endParaRPr lang="en-US" sz="2000"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34EBEB03-917F-F758-C57D-80533F5B7FBD}"/>
              </a:ext>
            </a:extLst>
          </p:cNvPr>
          <p:cNvGraphicFramePr>
            <a:graphicFrameLocks noGrp="1"/>
          </p:cNvGraphicFramePr>
          <p:nvPr>
            <p:extLst>
              <p:ext uri="{D42A27DB-BD31-4B8C-83A1-F6EECF244321}">
                <p14:modId xmlns:p14="http://schemas.microsoft.com/office/powerpoint/2010/main" val="338209869"/>
              </p:ext>
            </p:extLst>
          </p:nvPr>
        </p:nvGraphicFramePr>
        <p:xfrm>
          <a:off x="8201025" y="3881255"/>
          <a:ext cx="3276600" cy="1297305"/>
        </p:xfrm>
        <a:graphic>
          <a:graphicData uri="http://schemas.openxmlformats.org/drawingml/2006/table">
            <a:tbl>
              <a:tblPr>
                <a:tableStyleId>{5C22544A-7EE6-4342-B048-85BDC9FD1C3A}</a:tableStyleId>
              </a:tblPr>
              <a:tblGrid>
                <a:gridCol w="3276600">
                  <a:extLst>
                    <a:ext uri="{9D8B030D-6E8A-4147-A177-3AD203B41FA5}">
                      <a16:colId xmlns:a16="http://schemas.microsoft.com/office/drawing/2014/main" val="2116731193"/>
                    </a:ext>
                  </a:extLst>
                </a:gridCol>
              </a:tblGrid>
              <a:tr h="190500">
                <a:tc>
                  <a:txBody>
                    <a:bodyPr/>
                    <a:lstStyle/>
                    <a:p>
                      <a:pPr algn="l" fontAlgn="b">
                        <a:buNone/>
                      </a:pPr>
                      <a:r>
                        <a:rPr lang="en-US" sz="1100" u="none" strike="noStrike">
                          <a:effectLst/>
                        </a:rPr>
                        <a:t>Association of Equipment Manufacturers</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70543708"/>
                  </a:ext>
                </a:extLst>
              </a:tr>
              <a:tr h="190500">
                <a:tc>
                  <a:txBody>
                    <a:bodyPr/>
                    <a:lstStyle/>
                    <a:p>
                      <a:pPr algn="l" fontAlgn="b">
                        <a:buNone/>
                      </a:pPr>
                      <a:r>
                        <a:rPr lang="en-US" sz="1100" u="none" strike="noStrike">
                          <a:effectLst/>
                        </a:rPr>
                        <a:t>Charles Hillyer</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09302556"/>
                  </a:ext>
                </a:extLst>
              </a:tr>
              <a:tr h="190500">
                <a:tc>
                  <a:txBody>
                    <a:bodyPr/>
                    <a:lstStyle/>
                    <a:p>
                      <a:pPr algn="l" fontAlgn="b">
                        <a:buNone/>
                      </a:pPr>
                      <a:r>
                        <a:rPr lang="en-US" sz="1100" u="none" strike="noStrike">
                          <a:effectLst/>
                        </a:rPr>
                        <a:t>Kodai Watanabe</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17868075"/>
                  </a:ext>
                </a:extLst>
              </a:tr>
              <a:tr h="190500">
                <a:tc>
                  <a:txBody>
                    <a:bodyPr/>
                    <a:lstStyle/>
                    <a:p>
                      <a:pPr algn="l" fontAlgn="b">
                        <a:buNone/>
                      </a:pPr>
                      <a:r>
                        <a:rPr lang="en-US" sz="1100" u="none" strike="noStrike">
                          <a:effectLst/>
                        </a:rPr>
                        <a:t>National Agriculture and Food Research Organization</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925864450"/>
                  </a:ext>
                </a:extLst>
              </a:tr>
              <a:tr h="190500">
                <a:tc>
                  <a:txBody>
                    <a:bodyPr/>
                    <a:lstStyle/>
                    <a:p>
                      <a:pPr algn="l" fontAlgn="b">
                        <a:buNone/>
                      </a:pPr>
                      <a:r>
                        <a:rPr lang="en-US" sz="1100" u="none" strike="noStrike">
                          <a:effectLst/>
                        </a:rPr>
                        <a:t>Purdue University OATS Center</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132060879"/>
                  </a:ext>
                </a:extLst>
              </a:tr>
              <a:tr h="190500">
                <a:tc>
                  <a:txBody>
                    <a:bodyPr/>
                    <a:lstStyle/>
                    <a:p>
                      <a:pPr algn="l" fontAlgn="b">
                        <a:buNone/>
                      </a:pPr>
                      <a:r>
                        <a:rPr lang="en-US" sz="1100" u="none" strike="noStrike" dirty="0">
                          <a:effectLst/>
                        </a:rPr>
                        <a:t>Syngenta Crop Protection, LLC</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099635234"/>
                  </a:ext>
                </a:extLst>
              </a:tr>
            </a:tbl>
          </a:graphicData>
        </a:graphic>
      </p:graphicFrame>
    </p:spTree>
    <p:extLst>
      <p:ext uri="{BB962C8B-B14F-4D97-AF65-F5344CB8AC3E}">
        <p14:creationId xmlns:p14="http://schemas.microsoft.com/office/powerpoint/2010/main" val="52983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261F-331A-0CD0-AD11-BB9E81F38101}"/>
              </a:ext>
            </a:extLst>
          </p:cNvPr>
          <p:cNvSpPr>
            <a:spLocks noGrp="1"/>
          </p:cNvSpPr>
          <p:nvPr>
            <p:ph type="title"/>
          </p:nvPr>
        </p:nvSpPr>
        <p:spPr/>
        <p:txBody>
          <a:bodyPr/>
          <a:lstStyle/>
          <a:p>
            <a:r>
              <a:rPr lang="en-US" sz="3200" dirty="0"/>
              <a:t>WG27 Entity Identification Rules</a:t>
            </a:r>
            <a:endParaRPr lang="en-US" sz="3600" dirty="0"/>
          </a:p>
        </p:txBody>
      </p:sp>
      <p:sp>
        <p:nvSpPr>
          <p:cNvPr id="3" name="TextBox 2">
            <a:extLst>
              <a:ext uri="{FF2B5EF4-FFF2-40B4-BE49-F238E27FC236}">
                <a16:creationId xmlns:a16="http://schemas.microsoft.com/office/drawing/2014/main" id="{511248A6-BF07-46A4-48F3-AA182E73A980}"/>
              </a:ext>
            </a:extLst>
          </p:cNvPr>
          <p:cNvSpPr txBox="1"/>
          <p:nvPr/>
        </p:nvSpPr>
        <p:spPr>
          <a:xfrm>
            <a:off x="8855764" y="928690"/>
            <a:ext cx="2970193" cy="1354217"/>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Jim Wilson</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Staff Liaison: Brent Kemp</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Participating Organizations:</a:t>
            </a:r>
          </a:p>
        </p:txBody>
      </p:sp>
      <p:sp>
        <p:nvSpPr>
          <p:cNvPr id="4" name="Content Placeholder 2">
            <a:extLst>
              <a:ext uri="{FF2B5EF4-FFF2-40B4-BE49-F238E27FC236}">
                <a16:creationId xmlns:a16="http://schemas.microsoft.com/office/drawing/2014/main" id="{DF805D62-F8BB-9060-F357-A165E2C4C616}"/>
              </a:ext>
            </a:extLst>
          </p:cNvPr>
          <p:cNvSpPr txBox="1">
            <a:spLocks/>
          </p:cNvSpPr>
          <p:nvPr/>
        </p:nvSpPr>
        <p:spPr>
          <a:xfrm>
            <a:off x="366042" y="1690690"/>
            <a:ext cx="8273133" cy="4759805"/>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100" b="1" dirty="0">
                <a:latin typeface="Arial" panose="020B0604020202020204" pitchFamily="34" charset="0"/>
                <a:cs typeface="Arial" panose="020B0604020202020204" pitchFamily="34" charset="0"/>
              </a:rPr>
              <a:t>Business Value: </a:t>
            </a:r>
          </a:p>
          <a:p>
            <a:pPr marL="0" indent="0">
              <a:buNone/>
            </a:pPr>
            <a:r>
              <a:rPr lang="en-US" sz="1100" dirty="0">
                <a:latin typeface="Arial" panose="020B0604020202020204" pitchFamily="34" charset="0"/>
                <a:cs typeface="Arial" panose="020B0604020202020204" pitchFamily="34" charset="0"/>
              </a:rPr>
              <a:t>Since the mid-1980’s, electronic business messages used by input manufacturers, distributors, and retailers, as well as their service providers, contained unique identifiers for businesses, individuals, and locations. While the identifier scheme has changed over the years, and the repositories in which they and their attributes are houses have evolved, the business rules for enumerating them have gone largely unchanged. </a:t>
            </a:r>
            <a:r>
              <a:rPr lang="en-US" sz="1100" dirty="0" err="1">
                <a:latin typeface="Arial" panose="020B0604020202020204" pitchFamily="34" charset="0"/>
                <a:cs typeface="Arial" panose="020B0604020202020204" pitchFamily="34" charset="0"/>
              </a:rPr>
              <a:t>AgGateway</a:t>
            </a:r>
            <a:r>
              <a:rPr lang="en-US" sz="1100" dirty="0">
                <a:latin typeface="Arial" panose="020B0604020202020204" pitchFamily="34" charset="0"/>
                <a:cs typeface="Arial" panose="020B0604020202020204" pitchFamily="34" charset="0"/>
              </a:rPr>
              <a:t> members have identified discrepancies between how these identifiers are being used today and the original rules developed to enumerate them. </a:t>
            </a:r>
          </a:p>
          <a:p>
            <a:pPr marL="0" indent="0">
              <a:buNone/>
            </a:pPr>
            <a:endParaRPr lang="en-US" sz="1100" b="1" dirty="0">
              <a:latin typeface="Arial" panose="020B0604020202020204" pitchFamily="34" charset="0"/>
              <a:cs typeface="Arial" panose="020B0604020202020204" pitchFamily="34" charset="0"/>
            </a:endParaRPr>
          </a:p>
          <a:p>
            <a:pPr marL="0" indent="0">
              <a:buNone/>
            </a:pPr>
            <a:r>
              <a:rPr lang="en-US" sz="1100" b="1" dirty="0">
                <a:latin typeface="Arial" panose="020B0604020202020204" pitchFamily="34" charset="0"/>
                <a:cs typeface="Arial" panose="020B0604020202020204" pitchFamily="34" charset="0"/>
              </a:rPr>
              <a:t>Deliverables:</a:t>
            </a:r>
          </a:p>
          <a:p>
            <a:pPr marL="571500" indent="-285750"/>
            <a:r>
              <a:rPr lang="en-US" sz="1100" dirty="0">
                <a:latin typeface="Arial" panose="020B0604020202020204" pitchFamily="34" charset="0"/>
                <a:cs typeface="Arial" panose="020B0604020202020204" pitchFamily="34" charset="0"/>
              </a:rPr>
              <a:t> Entity definition documentation (who, what is identified for what process internally and externally by stakeholder)</a:t>
            </a:r>
          </a:p>
          <a:p>
            <a:pPr marL="571500" indent="-285750"/>
            <a:r>
              <a:rPr lang="en-US" sz="1100" dirty="0">
                <a:latin typeface="Arial" panose="020B0604020202020204" pitchFamily="34" charset="0"/>
                <a:cs typeface="Arial" panose="020B0604020202020204" pitchFamily="34" charset="0"/>
              </a:rPr>
              <a:t>    Proposed revisions to entity enumeration rules</a:t>
            </a:r>
          </a:p>
          <a:p>
            <a:pPr marL="571500" indent="-285750"/>
            <a:r>
              <a:rPr lang="en-US" sz="1100" dirty="0">
                <a:latin typeface="Arial" panose="020B0604020202020204" pitchFamily="34" charset="0"/>
                <a:cs typeface="Arial" panose="020B0604020202020204" pitchFamily="34" charset="0"/>
              </a:rPr>
              <a:t>    Revised entry, edit, and notification process recommendations</a:t>
            </a:r>
          </a:p>
          <a:p>
            <a:pPr marL="571500" indent="-285750"/>
            <a:r>
              <a:rPr lang="en-US" sz="1100" dirty="0">
                <a:latin typeface="Arial" panose="020B0604020202020204" pitchFamily="34" charset="0"/>
                <a:cs typeface="Arial" panose="020B0604020202020204" pitchFamily="34" charset="0"/>
              </a:rPr>
              <a:t>    Recommendation for AGIIS enhancements to DOC</a:t>
            </a:r>
          </a:p>
          <a:p>
            <a:pPr marL="571500" indent="-285750"/>
            <a:endParaRPr lang="en-US" sz="1100" b="1" dirty="0">
              <a:latin typeface="Arial" panose="020B0604020202020204" pitchFamily="34" charset="0"/>
              <a:cs typeface="Arial" panose="020B0604020202020204" pitchFamily="34" charset="0"/>
            </a:endParaRPr>
          </a:p>
          <a:p>
            <a:pPr marL="0" indent="0">
              <a:buNone/>
            </a:pPr>
            <a:r>
              <a:rPr lang="en-US" sz="1100" b="1" dirty="0">
                <a:latin typeface="Arial" panose="020B0604020202020204" pitchFamily="34" charset="0"/>
                <a:cs typeface="Arial" panose="020B0604020202020204" pitchFamily="34" charset="0"/>
              </a:rPr>
              <a:t>Status:  </a:t>
            </a:r>
            <a:r>
              <a:rPr lang="en-US" sz="1100" dirty="0">
                <a:latin typeface="Arial" panose="020B0604020202020204" pitchFamily="34" charset="0"/>
                <a:cs typeface="Arial" panose="020B0604020202020204" pitchFamily="34" charset="0"/>
              </a:rPr>
              <a:t>Whitepaper prepared, shared, and initial review with the working group. Have identified some areas that previously were aligned that led to further discussion and differences in opinion compared to what was understood and documented. </a:t>
            </a:r>
            <a:r>
              <a:rPr lang="en-US" sz="1100" kern="1200" dirty="0">
                <a:latin typeface="Arial" panose="020B0604020202020204" pitchFamily="34" charset="0"/>
                <a:cs typeface="Arial" panose="020B0604020202020204" pitchFamily="34" charset="0"/>
              </a:rPr>
              <a:t>Staff is working on summarizing and laying out a path forward. Plan is to have a few one-on-one meetings to assess the plan and iterate prior to reviewing with the broader group. </a:t>
            </a:r>
            <a:endParaRPr lang="en-US" sz="1100" dirty="0">
              <a:latin typeface="Arial" panose="020B0604020202020204" pitchFamily="34" charset="0"/>
              <a:cs typeface="Arial" panose="020B0604020202020204" pitchFamily="34" charset="0"/>
            </a:endParaRPr>
          </a:p>
          <a:p>
            <a:pPr marL="0" indent="0">
              <a:buFont typeface="Arial"/>
              <a:buNone/>
            </a:pPr>
            <a:endParaRPr lang="en-US" sz="1100" dirty="0">
              <a:latin typeface="Arial" panose="020B0604020202020204" pitchFamily="34" charset="0"/>
              <a:cs typeface="Arial" panose="020B0604020202020204" pitchFamily="34" charset="0"/>
            </a:endParaRPr>
          </a:p>
          <a:p>
            <a:pPr marL="0" indent="0">
              <a:spcBef>
                <a:spcPts val="0"/>
              </a:spcBef>
              <a:buClrTx/>
              <a:buSzTx/>
              <a:buNone/>
              <a:defRPr/>
            </a:pPr>
            <a:r>
              <a:rPr lang="en-US" sz="1100" b="1" kern="1200" dirty="0">
                <a:latin typeface="Arial" panose="020B0604020202020204" pitchFamily="34" charset="0"/>
                <a:ea typeface="+mn-ea"/>
                <a:cs typeface="Arial" panose="020B0604020202020204" pitchFamily="34" charset="0"/>
              </a:rPr>
              <a:t>Planned Completion:</a:t>
            </a:r>
            <a:r>
              <a:rPr lang="en-US" sz="1100" kern="1200" dirty="0">
                <a:latin typeface="Arial" panose="020B0604020202020204" pitchFamily="34" charset="0"/>
                <a:ea typeface="+mn-ea"/>
                <a:cs typeface="Arial" panose="020B0604020202020204" pitchFamily="34" charset="0"/>
              </a:rPr>
              <a:t> August 2024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kern="1200" dirty="0">
                <a:latin typeface="Arial" panose="020B0604020202020204" pitchFamily="34" charset="0"/>
                <a:ea typeface="+mn-ea"/>
                <a:cs typeface="Arial" panose="020B0604020202020204" pitchFamily="34" charset="0"/>
              </a:rPr>
              <a:t>Current Estimate:</a:t>
            </a:r>
            <a:r>
              <a:rPr lang="en-US" sz="1100" kern="1200" dirty="0">
                <a:latin typeface="Arial" panose="020B0604020202020204" pitchFamily="34" charset="0"/>
                <a:ea typeface="+mn-ea"/>
                <a:cs typeface="Arial" panose="020B0604020202020204" pitchFamily="34" charset="0"/>
              </a:rPr>
              <a:t> Mid-year Meeting 2026</a:t>
            </a:r>
            <a:endParaRPr lang="en-US" sz="11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E3106F8D-8B8E-49AC-1DA2-52FBE585CC65}"/>
              </a:ext>
            </a:extLst>
          </p:cNvPr>
          <p:cNvGraphicFramePr>
            <a:graphicFrameLocks noGrp="1"/>
          </p:cNvGraphicFramePr>
          <p:nvPr>
            <p:extLst>
              <p:ext uri="{D42A27DB-BD31-4B8C-83A1-F6EECF244321}">
                <p14:modId xmlns:p14="http://schemas.microsoft.com/office/powerpoint/2010/main" val="760037226"/>
              </p:ext>
            </p:extLst>
          </p:nvPr>
        </p:nvGraphicFramePr>
        <p:xfrm>
          <a:off x="10125076" y="2282908"/>
          <a:ext cx="1962150" cy="4467870"/>
        </p:xfrm>
        <a:graphic>
          <a:graphicData uri="http://schemas.openxmlformats.org/drawingml/2006/table">
            <a:tbl>
              <a:tblPr>
                <a:tableStyleId>{5C22544A-7EE6-4342-B048-85BDC9FD1C3A}</a:tableStyleId>
              </a:tblPr>
              <a:tblGrid>
                <a:gridCol w="1962150">
                  <a:extLst>
                    <a:ext uri="{9D8B030D-6E8A-4147-A177-3AD203B41FA5}">
                      <a16:colId xmlns:a16="http://schemas.microsoft.com/office/drawing/2014/main" val="383139190"/>
                    </a:ext>
                  </a:extLst>
                </a:gridCol>
              </a:tblGrid>
              <a:tr h="135390">
                <a:tc>
                  <a:txBody>
                    <a:bodyPr/>
                    <a:lstStyle/>
                    <a:p>
                      <a:pPr algn="l" fontAlgn="b">
                        <a:buNone/>
                      </a:pPr>
                      <a:r>
                        <a:rPr lang="en-US" sz="800" u="none" strike="noStrike">
                          <a:effectLst/>
                        </a:rPr>
                        <a:t>AGDATA LP</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615522033"/>
                  </a:ext>
                </a:extLst>
              </a:tr>
              <a:tr h="135390">
                <a:tc>
                  <a:txBody>
                    <a:bodyPr/>
                    <a:lstStyle/>
                    <a:p>
                      <a:pPr algn="l" fontAlgn="b">
                        <a:buNone/>
                      </a:pPr>
                      <a:r>
                        <a:rPr lang="en-US" sz="800" u="none" strike="noStrike">
                          <a:effectLst/>
                        </a:rPr>
                        <a:t>AgGateway</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733199354"/>
                  </a:ext>
                </a:extLst>
              </a:tr>
              <a:tr h="135390">
                <a:tc>
                  <a:txBody>
                    <a:bodyPr/>
                    <a:lstStyle/>
                    <a:p>
                      <a:pPr algn="l" fontAlgn="b">
                        <a:buNone/>
                      </a:pPr>
                      <a:r>
                        <a:rPr lang="en-US" sz="800" u="none" strike="noStrike">
                          <a:effectLst/>
                        </a:rPr>
                        <a:t>AgVend,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936260255"/>
                  </a:ext>
                </a:extLst>
              </a:tr>
              <a:tr h="135390">
                <a:tc>
                  <a:txBody>
                    <a:bodyPr/>
                    <a:lstStyle/>
                    <a:p>
                      <a:pPr algn="l" fontAlgn="b">
                        <a:buNone/>
                      </a:pPr>
                      <a:r>
                        <a:rPr lang="en-US" sz="800" u="none" strike="noStrike">
                          <a:effectLst/>
                        </a:rPr>
                        <a:t>AMVAC Chemical Corporation</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980040839"/>
                  </a:ext>
                </a:extLst>
              </a:tr>
              <a:tr h="135390">
                <a:tc>
                  <a:txBody>
                    <a:bodyPr/>
                    <a:lstStyle/>
                    <a:p>
                      <a:pPr algn="l" fontAlgn="b">
                        <a:buNone/>
                      </a:pPr>
                      <a:r>
                        <a:rPr lang="en-US" sz="800" u="none" strike="noStrike">
                          <a:effectLst/>
                        </a:rPr>
                        <a:t>BASF</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060349570"/>
                  </a:ext>
                </a:extLst>
              </a:tr>
              <a:tr h="135390">
                <a:tc>
                  <a:txBody>
                    <a:bodyPr/>
                    <a:lstStyle/>
                    <a:p>
                      <a:pPr algn="l" fontAlgn="b">
                        <a:buNone/>
                      </a:pPr>
                      <a:r>
                        <a:rPr lang="en-US" sz="800" u="none" strike="noStrike">
                          <a:effectLst/>
                        </a:rPr>
                        <a:t>Bayer Crop Science LP</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512916851"/>
                  </a:ext>
                </a:extLst>
              </a:tr>
              <a:tr h="135390">
                <a:tc>
                  <a:txBody>
                    <a:bodyPr/>
                    <a:lstStyle/>
                    <a:p>
                      <a:pPr algn="l" fontAlgn="b">
                        <a:buNone/>
                      </a:pPr>
                      <a:r>
                        <a:rPr lang="en-US" sz="800" u="none" strike="noStrike">
                          <a:effectLst/>
                        </a:rPr>
                        <a:t>Beck Ag</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863154856"/>
                  </a:ext>
                </a:extLst>
              </a:tr>
              <a:tr h="135390">
                <a:tc>
                  <a:txBody>
                    <a:bodyPr/>
                    <a:lstStyle/>
                    <a:p>
                      <a:pPr algn="l" fontAlgn="b">
                        <a:buNone/>
                      </a:pPr>
                      <a:r>
                        <a:rPr lang="en-US" sz="800" u="none" strike="noStrike">
                          <a:effectLst/>
                        </a:rPr>
                        <a:t>Corteva Agriscience LLC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609114608"/>
                  </a:ext>
                </a:extLst>
              </a:tr>
              <a:tr h="135390">
                <a:tc>
                  <a:txBody>
                    <a:bodyPr/>
                    <a:lstStyle/>
                    <a:p>
                      <a:pPr algn="l" fontAlgn="b">
                        <a:buNone/>
                      </a:pPr>
                      <a:r>
                        <a:rPr lang="en-US" sz="800" u="none" strike="noStrike">
                          <a:effectLst/>
                        </a:rPr>
                        <a:t>Data Honey LLC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094955038"/>
                  </a:ext>
                </a:extLst>
              </a:tr>
              <a:tr h="135390">
                <a:tc>
                  <a:txBody>
                    <a:bodyPr/>
                    <a:lstStyle/>
                    <a:p>
                      <a:pPr algn="l" fontAlgn="b">
                        <a:buNone/>
                      </a:pPr>
                      <a:r>
                        <a:rPr lang="en-US" sz="800" u="none" strike="noStrike">
                          <a:effectLst/>
                        </a:rPr>
                        <a:t>Effingham Equity</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622831770"/>
                  </a:ext>
                </a:extLst>
              </a:tr>
              <a:tr h="135390">
                <a:tc>
                  <a:txBody>
                    <a:bodyPr/>
                    <a:lstStyle/>
                    <a:p>
                      <a:pPr algn="l" fontAlgn="b">
                        <a:buNone/>
                      </a:pPr>
                      <a:r>
                        <a:rPr lang="en-US" sz="800" u="none" strike="noStrike">
                          <a:effectLst/>
                        </a:rPr>
                        <a:t>EverAg</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4152488150"/>
                  </a:ext>
                </a:extLst>
              </a:tr>
              <a:tr h="135390">
                <a:tc>
                  <a:txBody>
                    <a:bodyPr/>
                    <a:lstStyle/>
                    <a:p>
                      <a:pPr algn="l" fontAlgn="b">
                        <a:buNone/>
                      </a:pPr>
                      <a:r>
                        <a:rPr lang="en-US" sz="800" u="none" strike="noStrike">
                          <a:effectLst/>
                        </a:rPr>
                        <a:t>Growmark,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437607535"/>
                  </a:ext>
                </a:extLst>
              </a:tr>
              <a:tr h="135390">
                <a:tc>
                  <a:txBody>
                    <a:bodyPr/>
                    <a:lstStyle/>
                    <a:p>
                      <a:pPr algn="l" fontAlgn="b">
                        <a:buNone/>
                      </a:pPr>
                      <a:r>
                        <a:rPr lang="en-US" sz="800" u="none" strike="noStrike">
                          <a:effectLst/>
                        </a:rPr>
                        <a:t>GS1 US</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983617042"/>
                  </a:ext>
                </a:extLst>
              </a:tr>
              <a:tr h="135390">
                <a:tc>
                  <a:txBody>
                    <a:bodyPr/>
                    <a:lstStyle/>
                    <a:p>
                      <a:pPr algn="l" fontAlgn="b">
                        <a:buNone/>
                      </a:pPr>
                      <a:r>
                        <a:rPr lang="en-US" sz="800" u="none" strike="noStrike">
                          <a:effectLst/>
                        </a:rPr>
                        <a:t>John Deere</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772054847"/>
                  </a:ext>
                </a:extLst>
              </a:tr>
              <a:tr h="135390">
                <a:tc>
                  <a:txBody>
                    <a:bodyPr/>
                    <a:lstStyle/>
                    <a:p>
                      <a:pPr algn="l" fontAlgn="b">
                        <a:buNone/>
                      </a:pPr>
                      <a:r>
                        <a:rPr lang="en-US" sz="800" u="none" strike="noStrike" dirty="0">
                          <a:effectLst/>
                        </a:rPr>
                        <a:t>Key Cooperative</a:t>
                      </a:r>
                      <a:endParaRPr lang="en-US" sz="800" b="0" i="0" u="none" strike="noStrike" dirty="0">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085460726"/>
                  </a:ext>
                </a:extLst>
              </a:tr>
              <a:tr h="135390">
                <a:tc>
                  <a:txBody>
                    <a:bodyPr/>
                    <a:lstStyle/>
                    <a:p>
                      <a:pPr algn="l" fontAlgn="b">
                        <a:buNone/>
                      </a:pPr>
                      <a:r>
                        <a:rPr lang="en-US" sz="800" u="none" strike="noStrike">
                          <a:effectLst/>
                        </a:rPr>
                        <a:t>Keystone Cooperative LLC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074020922"/>
                  </a:ext>
                </a:extLst>
              </a:tr>
              <a:tr h="135390">
                <a:tc>
                  <a:txBody>
                    <a:bodyPr/>
                    <a:lstStyle/>
                    <a:p>
                      <a:pPr algn="l" fontAlgn="b">
                        <a:buNone/>
                      </a:pPr>
                      <a:r>
                        <a:rPr lang="de-DE" sz="800" u="none" strike="noStrike">
                          <a:effectLst/>
                        </a:rPr>
                        <a:t>Koch Ag &amp; Energy Solutions LLC</a:t>
                      </a:r>
                      <a:endParaRPr lang="de-DE"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901558730"/>
                  </a:ext>
                </a:extLst>
              </a:tr>
              <a:tr h="135390">
                <a:tc>
                  <a:txBody>
                    <a:bodyPr/>
                    <a:lstStyle/>
                    <a:p>
                      <a:pPr algn="l" fontAlgn="b">
                        <a:buNone/>
                      </a:pPr>
                      <a:r>
                        <a:rPr lang="en-US" sz="800" u="none" strike="noStrike">
                          <a:effectLst/>
                        </a:rPr>
                        <a:t>Koltiv</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491839626"/>
                  </a:ext>
                </a:extLst>
              </a:tr>
              <a:tr h="135390">
                <a:tc>
                  <a:txBody>
                    <a:bodyPr/>
                    <a:lstStyle/>
                    <a:p>
                      <a:pPr algn="l" fontAlgn="b">
                        <a:buNone/>
                      </a:pPr>
                      <a:r>
                        <a:rPr lang="en-US" sz="800" u="none" strike="noStrike">
                          <a:effectLst/>
                        </a:rPr>
                        <a:t>Land O'Lakes</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59306461"/>
                  </a:ext>
                </a:extLst>
              </a:tr>
              <a:tr h="135390">
                <a:tc>
                  <a:txBody>
                    <a:bodyPr/>
                    <a:lstStyle/>
                    <a:p>
                      <a:pPr algn="l" fontAlgn="b">
                        <a:buNone/>
                      </a:pPr>
                      <a:r>
                        <a:rPr lang="en-US" sz="800" u="none" strike="noStrike">
                          <a:effectLst/>
                        </a:rPr>
                        <a:t>Lexagri SAS</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575058336"/>
                  </a:ext>
                </a:extLst>
              </a:tr>
              <a:tr h="135390">
                <a:tc>
                  <a:txBody>
                    <a:bodyPr/>
                    <a:lstStyle/>
                    <a:p>
                      <a:pPr algn="l" fontAlgn="b">
                        <a:buNone/>
                      </a:pPr>
                      <a:r>
                        <a:rPr lang="en-US" sz="800" u="none" strike="noStrike">
                          <a:effectLst/>
                        </a:rPr>
                        <a:t>MFA,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643816400"/>
                  </a:ext>
                </a:extLst>
              </a:tr>
              <a:tr h="135390">
                <a:tc>
                  <a:txBody>
                    <a:bodyPr/>
                    <a:lstStyle/>
                    <a:p>
                      <a:pPr algn="l" fontAlgn="b">
                        <a:buNone/>
                      </a:pPr>
                      <a:r>
                        <a:rPr lang="en-US" sz="800" u="none" strike="noStrike">
                          <a:effectLst/>
                        </a:rPr>
                        <a:t>Nutrien</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285826632"/>
                  </a:ext>
                </a:extLst>
              </a:tr>
              <a:tr h="135390">
                <a:tc>
                  <a:txBody>
                    <a:bodyPr/>
                    <a:lstStyle/>
                    <a:p>
                      <a:pPr algn="l" fontAlgn="b">
                        <a:buNone/>
                      </a:pPr>
                      <a:r>
                        <a:rPr lang="en-US" sz="800" u="none" strike="noStrike">
                          <a:effectLst/>
                        </a:rPr>
                        <a:t>Rosen's,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71047851"/>
                  </a:ext>
                </a:extLst>
              </a:tr>
              <a:tr h="135390">
                <a:tc>
                  <a:txBody>
                    <a:bodyPr/>
                    <a:lstStyle/>
                    <a:p>
                      <a:pPr algn="l" fontAlgn="b">
                        <a:buNone/>
                      </a:pPr>
                      <a:r>
                        <a:rPr lang="en-US" sz="800" u="none" strike="noStrike">
                          <a:effectLst/>
                        </a:rPr>
                        <a:t>Seirrowon Labs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491428090"/>
                  </a:ext>
                </a:extLst>
              </a:tr>
              <a:tr h="135390">
                <a:tc>
                  <a:txBody>
                    <a:bodyPr/>
                    <a:lstStyle/>
                    <a:p>
                      <a:pPr algn="l" fontAlgn="b">
                        <a:buNone/>
                      </a:pPr>
                      <a:r>
                        <a:rPr lang="en-US" sz="800" u="none" strike="noStrike">
                          <a:effectLst/>
                        </a:rPr>
                        <a:t>Simplot Grower Solutions</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522761413"/>
                  </a:ext>
                </a:extLst>
              </a:tr>
              <a:tr h="135390">
                <a:tc>
                  <a:txBody>
                    <a:bodyPr/>
                    <a:lstStyle/>
                    <a:p>
                      <a:pPr algn="l" fontAlgn="b">
                        <a:buNone/>
                      </a:pPr>
                      <a:r>
                        <a:rPr lang="en-US" sz="800" u="none" strike="noStrike">
                          <a:effectLst/>
                        </a:rPr>
                        <a:t>Smartwyre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051937261"/>
                  </a:ext>
                </a:extLst>
              </a:tr>
              <a:tr h="135390">
                <a:tc>
                  <a:txBody>
                    <a:bodyPr/>
                    <a:lstStyle/>
                    <a:p>
                      <a:pPr algn="l" fontAlgn="b">
                        <a:buNone/>
                      </a:pPr>
                      <a:r>
                        <a:rPr lang="en-US" sz="800" u="none" strike="noStrike">
                          <a:effectLst/>
                        </a:rPr>
                        <a:t>Software Solutions Integrated, LLC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4231969619"/>
                  </a:ext>
                </a:extLst>
              </a:tr>
              <a:tr h="135390">
                <a:tc>
                  <a:txBody>
                    <a:bodyPr/>
                    <a:lstStyle/>
                    <a:p>
                      <a:pPr algn="l" fontAlgn="b">
                        <a:buNone/>
                      </a:pPr>
                      <a:r>
                        <a:rPr lang="en-US" sz="800" u="none" strike="noStrike">
                          <a:effectLst/>
                        </a:rPr>
                        <a:t>Southern States Cooperative, Inc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155916378"/>
                  </a:ext>
                </a:extLst>
              </a:tr>
              <a:tr h="135390">
                <a:tc>
                  <a:txBody>
                    <a:bodyPr/>
                    <a:lstStyle/>
                    <a:p>
                      <a:pPr algn="l" fontAlgn="b">
                        <a:buNone/>
                      </a:pPr>
                      <a:r>
                        <a:rPr lang="en-US" sz="800" u="none" strike="noStrike">
                          <a:effectLst/>
                        </a:rPr>
                        <a:t>Syngenta Crop Protection, LLC</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335046544"/>
                  </a:ext>
                </a:extLst>
              </a:tr>
              <a:tr h="135390">
                <a:tc>
                  <a:txBody>
                    <a:bodyPr/>
                    <a:lstStyle/>
                    <a:p>
                      <a:pPr algn="l" fontAlgn="b">
                        <a:buNone/>
                      </a:pPr>
                      <a:r>
                        <a:rPr lang="en-US" sz="800" u="none" strike="noStrike">
                          <a:effectLst/>
                        </a:rPr>
                        <a:t>TELUS Agriculture</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7996077"/>
                  </a:ext>
                </a:extLst>
              </a:tr>
              <a:tr h="135390">
                <a:tc>
                  <a:txBody>
                    <a:bodyPr/>
                    <a:lstStyle/>
                    <a:p>
                      <a:pPr algn="l" fontAlgn="b">
                        <a:buNone/>
                      </a:pPr>
                      <a:r>
                        <a:rPr lang="en-US" sz="800" u="none" strike="noStrike">
                          <a:effectLst/>
                        </a:rPr>
                        <a:t>Valent USA</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571617217"/>
                  </a:ext>
                </a:extLst>
              </a:tr>
              <a:tr h="135390">
                <a:tc>
                  <a:txBody>
                    <a:bodyPr/>
                    <a:lstStyle/>
                    <a:p>
                      <a:pPr algn="l" fontAlgn="b">
                        <a:buNone/>
                      </a:pPr>
                      <a:r>
                        <a:rPr lang="en-US" sz="800" u="none" strike="noStrike">
                          <a:effectLst/>
                        </a:rPr>
                        <a:t>Wilbur-Ellis</a:t>
                      </a:r>
                      <a:endParaRPr lang="en-US" sz="800" b="0" i="0" u="none" strike="noStrike">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2938862241"/>
                  </a:ext>
                </a:extLst>
              </a:tr>
              <a:tr h="135390">
                <a:tc>
                  <a:txBody>
                    <a:bodyPr/>
                    <a:lstStyle/>
                    <a:p>
                      <a:pPr algn="l" fontAlgn="b">
                        <a:buNone/>
                      </a:pPr>
                      <a:r>
                        <a:rPr lang="en-US" sz="800" u="none" strike="noStrike" dirty="0">
                          <a:effectLst/>
                        </a:rPr>
                        <a:t>Winfield United</a:t>
                      </a:r>
                      <a:endParaRPr lang="en-US" sz="800" b="0" i="0" u="none" strike="noStrike" dirty="0">
                        <a:solidFill>
                          <a:srgbClr val="000000"/>
                        </a:solidFill>
                        <a:effectLst/>
                        <a:latin typeface="Aptos Narrow" panose="020B0004020202020204" pitchFamily="34" charset="0"/>
                      </a:endParaRPr>
                    </a:p>
                  </a:txBody>
                  <a:tcPr marL="6593" marR="6593" marT="6593" marB="0" anchor="b"/>
                </a:tc>
                <a:extLst>
                  <a:ext uri="{0D108BD9-81ED-4DB2-BD59-A6C34878D82A}">
                    <a16:rowId xmlns:a16="http://schemas.microsoft.com/office/drawing/2014/main" val="1089161580"/>
                  </a:ext>
                </a:extLst>
              </a:tr>
            </a:tbl>
          </a:graphicData>
        </a:graphic>
      </p:graphicFrame>
    </p:spTree>
    <p:extLst>
      <p:ext uri="{BB962C8B-B14F-4D97-AF65-F5344CB8AC3E}">
        <p14:creationId xmlns:p14="http://schemas.microsoft.com/office/powerpoint/2010/main" val="187684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261F-331A-0CD0-AD11-BB9E81F38101}"/>
              </a:ext>
            </a:extLst>
          </p:cNvPr>
          <p:cNvSpPr>
            <a:spLocks noGrp="1"/>
          </p:cNvSpPr>
          <p:nvPr>
            <p:ph type="title"/>
          </p:nvPr>
        </p:nvSpPr>
        <p:spPr/>
        <p:txBody>
          <a:bodyPr/>
          <a:lstStyle/>
          <a:p>
            <a:r>
              <a:rPr lang="en-US" sz="3200" dirty="0"/>
              <a:t>WG28 Modus: Botanical/Plant Tissue Methods</a:t>
            </a:r>
            <a:endParaRPr lang="en-US" sz="3600" dirty="0"/>
          </a:p>
        </p:txBody>
      </p:sp>
      <p:sp>
        <p:nvSpPr>
          <p:cNvPr id="3" name="TextBox 2">
            <a:extLst>
              <a:ext uri="{FF2B5EF4-FFF2-40B4-BE49-F238E27FC236}">
                <a16:creationId xmlns:a16="http://schemas.microsoft.com/office/drawing/2014/main" id="{511248A6-BF07-46A4-48F3-AA182E73A980}"/>
              </a:ext>
            </a:extLst>
          </p:cNvPr>
          <p:cNvSpPr txBox="1"/>
          <p:nvPr/>
        </p:nvSpPr>
        <p:spPr>
          <a:xfrm>
            <a:off x="9044609" y="1867276"/>
            <a:ext cx="2970193" cy="1569660"/>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Dr. Kristin Hicks (North Carolina Dept. of Ag)</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DF805D62-F8BB-9060-F357-A165E2C4C616}"/>
              </a:ext>
            </a:extLst>
          </p:cNvPr>
          <p:cNvSpPr txBox="1">
            <a:spLocks/>
          </p:cNvSpPr>
          <p:nvPr/>
        </p:nvSpPr>
        <p:spPr>
          <a:xfrm>
            <a:off x="366042" y="1690690"/>
            <a:ext cx="8273133" cy="475980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400" b="1" dirty="0">
                <a:latin typeface="Arial" panose="020B0604020202020204" pitchFamily="34" charset="0"/>
                <a:cs typeface="Arial" panose="020B0604020202020204" pitchFamily="34" charset="0"/>
              </a:rPr>
              <a:t>Business Value: </a:t>
            </a:r>
          </a:p>
          <a:p>
            <a:pPr marL="0" indent="0">
              <a:buNone/>
            </a:pPr>
            <a:r>
              <a:rPr lang="en-US" sz="1400" dirty="0">
                <a:latin typeface="Arial" panose="020B0604020202020204" pitchFamily="34" charset="0"/>
                <a:cs typeface="Arial" panose="020B0604020202020204" pitchFamily="34" charset="0"/>
              </a:rPr>
              <a:t>Since </a:t>
            </a:r>
            <a:r>
              <a:rPr lang="en-US" sz="1400" dirty="0" err="1">
                <a:latin typeface="Arial" panose="020B0604020202020204" pitchFamily="34" charset="0"/>
                <a:cs typeface="Arial" panose="020B0604020202020204" pitchFamily="34" charset="0"/>
              </a:rPr>
              <a:t>AgGateway</a:t>
            </a:r>
            <a:r>
              <a:rPr lang="en-US" sz="1400" dirty="0">
                <a:latin typeface="Arial" panose="020B0604020202020204" pitchFamily="34" charset="0"/>
                <a:cs typeface="Arial" panose="020B0604020202020204" pitchFamily="34" charset="0"/>
              </a:rPr>
              <a:t> took over stewardship of the Modus lab test data standard, participants have been working through the various method lists to update to the “Version 2” structure, removing ambiguity in the method descriptions, adding in missing methods, and making other related improvements. This project will continue that effort by focusing on updating the existing “Modus 1” list of plant tissue or botanical sample matrix of analysis. </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Deliverables:</a:t>
            </a:r>
          </a:p>
          <a:p>
            <a:pPr marL="571500" indent="-285750"/>
            <a:r>
              <a:rPr lang="en-US" sz="1400" dirty="0">
                <a:latin typeface="Arial" panose="020B0604020202020204" pitchFamily="34" charset="0"/>
                <a:cs typeface="Arial" panose="020B0604020202020204" pitchFamily="34" charset="0"/>
              </a:rPr>
              <a:t> Plant tissue / botanical test methods list structured in line with version 2 soil and manure method lists.</a:t>
            </a:r>
          </a:p>
          <a:p>
            <a:pPr marL="571500" indent="-285750"/>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Status:  </a:t>
            </a:r>
            <a:r>
              <a:rPr lang="en-US" sz="1400" dirty="0">
                <a:latin typeface="Arial" panose="020B0604020202020204" pitchFamily="34" charset="0"/>
                <a:cs typeface="Arial" panose="020B0604020202020204" pitchFamily="34" charset="0"/>
              </a:rPr>
              <a:t>Plant methods list is essentially complete. Prior to releasing work is being done to ensure better alignment with the soil and manure method lists. </a:t>
            </a:r>
            <a:r>
              <a:rPr lang="en-US" sz="1400" kern="1200" dirty="0">
                <a:latin typeface="Arial" panose="020B0604020202020204" pitchFamily="34" charset="0"/>
                <a:cs typeface="Arial" panose="020B0604020202020204" pitchFamily="34" charset="0"/>
              </a:rPr>
              <a:t>Meeting is scheduled to review and agree on how much alignment there should be among methods in different matrix/lists. Also, working on updating the system used to maintain the lists to align with other AgGateway resources. Also, in discussion to switch to QUDT units of measure to align with ADAPT Standard. </a:t>
            </a:r>
            <a:endParaRPr lang="en-US" sz="1400" dirty="0">
              <a:latin typeface="Arial" panose="020B0604020202020204" pitchFamily="34" charset="0"/>
              <a:cs typeface="Arial" panose="020B0604020202020204" pitchFamily="34" charset="0"/>
            </a:endParaRPr>
          </a:p>
          <a:p>
            <a:pPr marL="0" indent="0">
              <a:buFont typeface="Arial"/>
              <a:buNone/>
            </a:pPr>
            <a:endParaRPr lang="en-US" sz="1400" dirty="0">
              <a:latin typeface="Arial" panose="020B0604020202020204" pitchFamily="34" charset="0"/>
              <a:cs typeface="Arial" panose="020B0604020202020204" pitchFamily="34" charset="0"/>
            </a:endParaRPr>
          </a:p>
          <a:p>
            <a:pPr marL="0" indent="0">
              <a:spcBef>
                <a:spcPts val="0"/>
              </a:spcBef>
              <a:buClrTx/>
              <a:buSzTx/>
              <a:buNone/>
              <a:defRPr/>
            </a:pPr>
            <a:r>
              <a:rPr lang="en-US" sz="1400" b="1" kern="1200" dirty="0">
                <a:latin typeface="Arial" panose="020B0604020202020204" pitchFamily="34" charset="0"/>
                <a:ea typeface="+mn-ea"/>
                <a:cs typeface="Arial" panose="020B0604020202020204" pitchFamily="34" charset="0"/>
              </a:rPr>
              <a:t>Planned Completion:</a:t>
            </a:r>
            <a:r>
              <a:rPr lang="en-US" sz="1400" kern="1200" dirty="0">
                <a:latin typeface="Arial" panose="020B0604020202020204" pitchFamily="34" charset="0"/>
                <a:ea typeface="+mn-ea"/>
                <a:cs typeface="Arial" panose="020B0604020202020204" pitchFamily="34" charset="0"/>
              </a:rPr>
              <a:t> Feb 2025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latin typeface="Arial" panose="020B0604020202020204" pitchFamily="34" charset="0"/>
                <a:ea typeface="+mn-ea"/>
                <a:cs typeface="Arial" panose="020B0604020202020204" pitchFamily="34" charset="0"/>
              </a:rPr>
              <a:t>Current Estimate:</a:t>
            </a:r>
            <a:r>
              <a:rPr lang="en-US" sz="1400" kern="1200" dirty="0">
                <a:latin typeface="Arial" panose="020B0604020202020204" pitchFamily="34" charset="0"/>
                <a:ea typeface="+mn-ea"/>
                <a:cs typeface="Arial" panose="020B0604020202020204" pitchFamily="34" charset="0"/>
              </a:rPr>
              <a:t> Q2 2026</a:t>
            </a:r>
            <a:endParaRPr lang="en-US" sz="1400"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2092272F-376C-DDD0-A34F-4A9DEBC29887}"/>
              </a:ext>
            </a:extLst>
          </p:cNvPr>
          <p:cNvGraphicFramePr>
            <a:graphicFrameLocks noGrp="1"/>
          </p:cNvGraphicFramePr>
          <p:nvPr>
            <p:extLst>
              <p:ext uri="{D42A27DB-BD31-4B8C-83A1-F6EECF244321}">
                <p14:modId xmlns:p14="http://schemas.microsoft.com/office/powerpoint/2010/main" val="2485124267"/>
              </p:ext>
            </p:extLst>
          </p:nvPr>
        </p:nvGraphicFramePr>
        <p:xfrm>
          <a:off x="9243027" y="3838575"/>
          <a:ext cx="2358423" cy="2095500"/>
        </p:xfrm>
        <a:graphic>
          <a:graphicData uri="http://schemas.openxmlformats.org/drawingml/2006/table">
            <a:tbl>
              <a:tblPr>
                <a:tableStyleId>{5C22544A-7EE6-4342-B048-85BDC9FD1C3A}</a:tableStyleId>
              </a:tblPr>
              <a:tblGrid>
                <a:gridCol w="2358423">
                  <a:extLst>
                    <a:ext uri="{9D8B030D-6E8A-4147-A177-3AD203B41FA5}">
                      <a16:colId xmlns:a16="http://schemas.microsoft.com/office/drawing/2014/main" val="1860690052"/>
                    </a:ext>
                  </a:extLst>
                </a:gridCol>
              </a:tblGrid>
              <a:tr h="190500">
                <a:tc>
                  <a:txBody>
                    <a:bodyPr/>
                    <a:lstStyle/>
                    <a:p>
                      <a:pPr algn="l" fontAlgn="b">
                        <a:buNone/>
                      </a:pPr>
                      <a:r>
                        <a:rPr lang="en-US" sz="1100" u="none" strike="noStrike">
                          <a:effectLst/>
                        </a:rPr>
                        <a:t>A&amp;L Great Lakes Laboratories, Inc.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37212436"/>
                  </a:ext>
                </a:extLst>
              </a:tr>
              <a:tr h="190500">
                <a:tc>
                  <a:txBody>
                    <a:bodyPr/>
                    <a:lstStyle/>
                    <a:p>
                      <a:pPr algn="l" fontAlgn="b">
                        <a:buNone/>
                      </a:pPr>
                      <a:r>
                        <a:rPr lang="en-US" sz="1100" u="none" strike="noStrike">
                          <a:effectLst/>
                        </a:rPr>
                        <a:t>AgGateway</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2991453"/>
                  </a:ext>
                </a:extLst>
              </a:tr>
              <a:tr h="190500">
                <a:tc>
                  <a:txBody>
                    <a:bodyPr/>
                    <a:lstStyle/>
                    <a:p>
                      <a:pPr algn="l" fontAlgn="b">
                        <a:buNone/>
                      </a:pPr>
                      <a:r>
                        <a:rPr lang="en-US" sz="1100" u="none" strike="noStrike" dirty="0">
                          <a:effectLst/>
                        </a:rPr>
                        <a:t>GK Technology Inc</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19432981"/>
                  </a:ext>
                </a:extLst>
              </a:tr>
              <a:tr h="190500">
                <a:tc>
                  <a:txBody>
                    <a:bodyPr/>
                    <a:lstStyle/>
                    <a:p>
                      <a:pPr algn="l" fontAlgn="b">
                        <a:buNone/>
                      </a:pPr>
                      <a:r>
                        <a:rPr lang="en-US" sz="1100" u="none" strike="noStrike">
                          <a:effectLst/>
                        </a:rPr>
                        <a:t>Kristin Hicks</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4962556"/>
                  </a:ext>
                </a:extLst>
              </a:tr>
              <a:tr h="190500">
                <a:tc>
                  <a:txBody>
                    <a:bodyPr/>
                    <a:lstStyle/>
                    <a:p>
                      <a:pPr algn="l" fontAlgn="b">
                        <a:buNone/>
                      </a:pPr>
                      <a:r>
                        <a:rPr lang="en-US" sz="1100" u="none" strike="noStrike">
                          <a:effectLst/>
                        </a:rPr>
                        <a:t>Novus Ag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65853325"/>
                  </a:ext>
                </a:extLst>
              </a:tr>
              <a:tr h="190500">
                <a:tc>
                  <a:txBody>
                    <a:bodyPr/>
                    <a:lstStyle/>
                    <a:p>
                      <a:pPr algn="l" fontAlgn="b">
                        <a:buNone/>
                      </a:pPr>
                      <a:r>
                        <a:rPr lang="en-US" sz="1100" u="none" strike="noStrike">
                          <a:effectLst/>
                        </a:rPr>
                        <a:t>Nutrien</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82539192"/>
                  </a:ext>
                </a:extLst>
              </a:tr>
              <a:tr h="190500">
                <a:tc>
                  <a:txBody>
                    <a:bodyPr/>
                    <a:lstStyle/>
                    <a:p>
                      <a:pPr algn="l" fontAlgn="b">
                        <a:buNone/>
                      </a:pPr>
                      <a:r>
                        <a:rPr lang="en-US" sz="1100" u="none" strike="noStrike">
                          <a:effectLst/>
                        </a:rPr>
                        <a:t>PCT</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56736617"/>
                  </a:ext>
                </a:extLst>
              </a:tr>
              <a:tr h="190500">
                <a:tc>
                  <a:txBody>
                    <a:bodyPr/>
                    <a:lstStyle/>
                    <a:p>
                      <a:pPr algn="l" fontAlgn="b">
                        <a:buNone/>
                      </a:pPr>
                      <a:r>
                        <a:rPr lang="en-US" sz="1100" u="none" strike="noStrike">
                          <a:effectLst/>
                        </a:rPr>
                        <a:t>Purdue University OATS Center</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78921705"/>
                  </a:ext>
                </a:extLst>
              </a:tr>
              <a:tr h="190500">
                <a:tc>
                  <a:txBody>
                    <a:bodyPr/>
                    <a:lstStyle/>
                    <a:p>
                      <a:pPr algn="l" fontAlgn="b">
                        <a:buNone/>
                      </a:pPr>
                      <a:r>
                        <a:rPr lang="en-US" sz="1100" u="none" strike="noStrike">
                          <a:effectLst/>
                        </a:rPr>
                        <a:t>Syngenta Crop Protection,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065571002"/>
                  </a:ext>
                </a:extLst>
              </a:tr>
              <a:tr h="190500">
                <a:tc>
                  <a:txBody>
                    <a:bodyPr/>
                    <a:lstStyle/>
                    <a:p>
                      <a:pPr algn="l" fontAlgn="b">
                        <a:buNone/>
                      </a:pPr>
                      <a:r>
                        <a:rPr lang="en-US" sz="1100" u="none" strike="noStrike">
                          <a:effectLst/>
                        </a:rPr>
                        <a:t>The Pennsylvania State University</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36653885"/>
                  </a:ext>
                </a:extLst>
              </a:tr>
              <a:tr h="190500">
                <a:tc>
                  <a:txBody>
                    <a:bodyPr/>
                    <a:lstStyle/>
                    <a:p>
                      <a:pPr algn="l" fontAlgn="b">
                        <a:buNone/>
                      </a:pPr>
                      <a:r>
                        <a:rPr lang="en-US" sz="1100" u="none" strike="noStrike" dirty="0">
                          <a:effectLst/>
                        </a:rPr>
                        <a:t>Wilbur-Ellis</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3000304"/>
                  </a:ext>
                </a:extLst>
              </a:tr>
            </a:tbl>
          </a:graphicData>
        </a:graphic>
      </p:graphicFrame>
    </p:spTree>
    <p:extLst>
      <p:ext uri="{BB962C8B-B14F-4D97-AF65-F5344CB8AC3E}">
        <p14:creationId xmlns:p14="http://schemas.microsoft.com/office/powerpoint/2010/main" val="3082684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B370B-0D13-4B18-593D-CB69A00960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D268D-8B1E-897E-B03D-0FA864D3CFBC}"/>
              </a:ext>
            </a:extLst>
          </p:cNvPr>
          <p:cNvSpPr>
            <a:spLocks noGrp="1"/>
          </p:cNvSpPr>
          <p:nvPr>
            <p:ph type="title"/>
          </p:nvPr>
        </p:nvSpPr>
        <p:spPr/>
        <p:txBody>
          <a:bodyPr/>
          <a:lstStyle/>
          <a:p>
            <a:r>
              <a:rPr lang="en-US" sz="3200" dirty="0"/>
              <a:t>WG31 Field Operations Controlled Vocabulary</a:t>
            </a:r>
          </a:p>
        </p:txBody>
      </p:sp>
      <p:sp>
        <p:nvSpPr>
          <p:cNvPr id="3" name="TextBox 2">
            <a:extLst>
              <a:ext uri="{FF2B5EF4-FFF2-40B4-BE49-F238E27FC236}">
                <a16:creationId xmlns:a16="http://schemas.microsoft.com/office/drawing/2014/main" id="{B2C7E404-A1CA-F052-7298-C90BA0B43A6E}"/>
              </a:ext>
            </a:extLst>
          </p:cNvPr>
          <p:cNvSpPr txBox="1"/>
          <p:nvPr/>
        </p:nvSpPr>
        <p:spPr>
          <a:xfrm>
            <a:off x="9044609" y="1867276"/>
            <a:ext cx="2970193" cy="1815882"/>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Akane </a:t>
            </a:r>
            <a:r>
              <a:rPr lang="en-US" sz="1600" b="1" dirty="0" err="1">
                <a:latin typeface="Arial" panose="020B0604020202020204" pitchFamily="34" charset="0"/>
                <a:cs typeface="Arial" panose="020B0604020202020204" pitchFamily="34" charset="0"/>
              </a:rPr>
              <a:t>Takezaki</a:t>
            </a:r>
            <a:r>
              <a:rPr lang="en-US" sz="1600" b="1" dirty="0">
                <a:latin typeface="Arial" panose="020B0604020202020204" pitchFamily="34" charset="0"/>
                <a:cs typeface="Arial" panose="020B0604020202020204" pitchFamily="34" charset="0"/>
              </a:rPr>
              <a:t> (NARO)</a:t>
            </a:r>
          </a:p>
          <a:p>
            <a:r>
              <a:rPr lang="en-US" sz="1600" b="1" dirty="0">
                <a:latin typeface="Arial" panose="020B0604020202020204" pitchFamily="34" charset="0"/>
                <a:cs typeface="Arial" panose="020B0604020202020204" pitchFamily="34" charset="0"/>
              </a:rPr>
              <a:t>Co-Chair: Kei Tanaka (NARO)</a:t>
            </a: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FD2FC5D2-992B-9B30-7BE6-84DE7AF97B31}"/>
              </a:ext>
            </a:extLst>
          </p:cNvPr>
          <p:cNvSpPr txBox="1">
            <a:spLocks/>
          </p:cNvSpPr>
          <p:nvPr/>
        </p:nvSpPr>
        <p:spPr>
          <a:xfrm>
            <a:off x="366042" y="1690690"/>
            <a:ext cx="8273133" cy="4759805"/>
          </a:xfrm>
        </p:spPr>
        <p:txBody>
          <a:bodyPr>
            <a:normAutofit/>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200" b="1" dirty="0">
                <a:latin typeface="Arial" panose="020B0604020202020204" pitchFamily="34" charset="0"/>
                <a:cs typeface="Arial" panose="020B0604020202020204" pitchFamily="34" charset="0"/>
              </a:rPr>
              <a:t>Business Value: </a:t>
            </a:r>
          </a:p>
          <a:p>
            <a:pPr marL="0" indent="0">
              <a:buNone/>
            </a:pPr>
            <a:r>
              <a:rPr lang="en-US" sz="1200" dirty="0">
                <a:latin typeface="Arial" panose="020B0604020202020204" pitchFamily="34" charset="0"/>
                <a:cs typeface="Arial" panose="020B0604020202020204" pitchFamily="34" charset="0"/>
              </a:rPr>
              <a:t>Accurately documenting the type of field operation to be, or that was performed is difficult with different regions or jurisdictions using different names for the same practice. Additionally the broad scope and regional variations of agricultural operations makes it difficult to establish a flat list of operation categories. The need for a more robust system for defining operations within the context of the ADAPT Standard has also become more apparent with “Issue #155 Adding identifiers for paddy-field operations to the ADM" and “Issue #164 Detailed Classification of Field Operation Types” being a good examples. </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The team believe a more componentized structure for defining operation types would better meet the needs for ADAPT specifically and likely the industry in general. Additionally there is a strong desire to not reinvent the wheel so reviewing and incorporating existing operation vocabularies such as </a:t>
            </a:r>
            <a:r>
              <a:rPr lang="en-US" sz="1200" dirty="0" err="1">
                <a:latin typeface="Arial" panose="020B0604020202020204" pitchFamily="34" charset="0"/>
                <a:cs typeface="Arial" panose="020B0604020202020204" pitchFamily="34" charset="0"/>
              </a:rPr>
              <a:t>AAO:Agriculture</a:t>
            </a:r>
            <a:r>
              <a:rPr lang="en-US" sz="1200" dirty="0">
                <a:latin typeface="Arial" panose="020B0604020202020204" pitchFamily="34" charset="0"/>
                <a:cs typeface="Arial" panose="020B0604020202020204" pitchFamily="34" charset="0"/>
              </a:rPr>
              <a:t> Activity Ontology (Japanese, some English), </a:t>
            </a:r>
          </a:p>
          <a:p>
            <a:pPr marL="0" indent="0">
              <a:buNone/>
            </a:pPr>
            <a:endParaRPr lang="en-US" sz="1200" b="1"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Deliverables:</a:t>
            </a:r>
          </a:p>
          <a:p>
            <a:pPr marL="571500" indent="-285750"/>
            <a:r>
              <a:rPr lang="en-US" sz="1200" dirty="0">
                <a:latin typeface="Arial" panose="020B0604020202020204" pitchFamily="34" charset="0"/>
                <a:cs typeface="Arial" panose="020B0604020202020204" pitchFamily="34" charset="0"/>
              </a:rPr>
              <a:t>Recommended field operation component model</a:t>
            </a:r>
          </a:p>
          <a:p>
            <a:pPr marL="571500" indent="-285750"/>
            <a:r>
              <a:rPr lang="en-US" sz="1200" dirty="0">
                <a:latin typeface="Arial" panose="020B0604020202020204" pitchFamily="34" charset="0"/>
                <a:cs typeface="Arial" panose="020B0604020202020204" pitchFamily="34" charset="0"/>
              </a:rPr>
              <a:t>Initial list of field operation components and codes based on AAO and other sources</a:t>
            </a:r>
          </a:p>
          <a:p>
            <a:pPr marL="571500" indent="-285750"/>
            <a:endParaRPr lang="en-US" sz="1200" b="1"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Status:</a:t>
            </a:r>
            <a:r>
              <a:rPr lang="en-US" sz="1200" kern="1200" dirty="0">
                <a:latin typeface="Arial" panose="020B0604020202020204" pitchFamily="34" charset="0"/>
                <a:cs typeface="Arial" panose="020B0604020202020204" pitchFamily="34" charset="0"/>
              </a:rPr>
              <a:t> Have a first draft of orthogonal components, encoding all AAO operations as well as RUSLE2/MOSES operations into the list to verify model supports all operations properly</a:t>
            </a:r>
            <a:endParaRPr lang="en-US" sz="1200" dirty="0">
              <a:latin typeface="Arial" panose="020B0604020202020204" pitchFamily="34" charset="0"/>
              <a:cs typeface="Arial" panose="020B0604020202020204" pitchFamily="34" charset="0"/>
            </a:endParaRPr>
          </a:p>
          <a:p>
            <a:pPr marL="0" indent="0">
              <a:buFont typeface="Arial"/>
              <a:buNone/>
            </a:pPr>
            <a:endParaRPr lang="en-US" sz="1200" dirty="0">
              <a:latin typeface="Arial" panose="020B0604020202020204" pitchFamily="34" charset="0"/>
              <a:cs typeface="Arial" panose="020B0604020202020204" pitchFamily="34" charset="0"/>
            </a:endParaRPr>
          </a:p>
          <a:p>
            <a:pPr marL="0" indent="0">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a:t>
            </a:r>
            <a:r>
              <a:rPr lang="en-US" sz="1200" kern="1200" dirty="0">
                <a:latin typeface="Arial" panose="020B0604020202020204" pitchFamily="34" charset="0"/>
                <a:ea typeface="+mn-ea"/>
                <a:cs typeface="Arial" panose="020B0604020202020204" pitchFamily="34" charset="0"/>
              </a:rPr>
              <a:t> Q1 2025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a:t>
            </a:r>
            <a:r>
              <a:rPr lang="en-US" sz="1200" kern="1200" dirty="0">
                <a:latin typeface="Arial" panose="020B0604020202020204" pitchFamily="34" charset="0"/>
                <a:ea typeface="+mn-ea"/>
                <a:cs typeface="Arial" panose="020B0604020202020204" pitchFamily="34" charset="0"/>
              </a:rPr>
              <a:t> Q2 2026</a:t>
            </a:r>
            <a:endParaRPr lang="en-US" sz="1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0CC3013D-9479-42E8-C519-1CEE40166709}"/>
              </a:ext>
            </a:extLst>
          </p:cNvPr>
          <p:cNvGraphicFramePr>
            <a:graphicFrameLocks noGrp="1"/>
          </p:cNvGraphicFramePr>
          <p:nvPr>
            <p:extLst>
              <p:ext uri="{D42A27DB-BD31-4B8C-83A1-F6EECF244321}">
                <p14:modId xmlns:p14="http://schemas.microsoft.com/office/powerpoint/2010/main" val="233040524"/>
              </p:ext>
            </p:extLst>
          </p:nvPr>
        </p:nvGraphicFramePr>
        <p:xfrm>
          <a:off x="9044609" y="3859744"/>
          <a:ext cx="2748948" cy="2249805"/>
        </p:xfrm>
        <a:graphic>
          <a:graphicData uri="http://schemas.openxmlformats.org/drawingml/2006/table">
            <a:tbl>
              <a:tblPr>
                <a:tableStyleId>{5C22544A-7EE6-4342-B048-85BDC9FD1C3A}</a:tableStyleId>
              </a:tblPr>
              <a:tblGrid>
                <a:gridCol w="2748948">
                  <a:extLst>
                    <a:ext uri="{9D8B030D-6E8A-4147-A177-3AD203B41FA5}">
                      <a16:colId xmlns:a16="http://schemas.microsoft.com/office/drawing/2014/main" val="210369302"/>
                    </a:ext>
                  </a:extLst>
                </a:gridCol>
              </a:tblGrid>
              <a:tr h="190500">
                <a:tc>
                  <a:txBody>
                    <a:bodyPr/>
                    <a:lstStyle/>
                    <a:p>
                      <a:pPr algn="l" fontAlgn="b">
                        <a:buNone/>
                      </a:pPr>
                      <a:r>
                        <a:rPr lang="en-US" sz="1100" u="none" strike="noStrike">
                          <a:effectLst/>
                        </a:rPr>
                        <a:t>Agro EDI Europe</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02427195"/>
                  </a:ext>
                </a:extLst>
              </a:tr>
              <a:tr h="190500">
                <a:tc>
                  <a:txBody>
                    <a:bodyPr/>
                    <a:lstStyle/>
                    <a:p>
                      <a:pPr algn="l" fontAlgn="b">
                        <a:buNone/>
                      </a:pPr>
                      <a:r>
                        <a:rPr lang="en-US" sz="1100" u="none" strike="noStrike">
                          <a:effectLst/>
                        </a:rPr>
                        <a:t>AgroConnect</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07431145"/>
                  </a:ext>
                </a:extLst>
              </a:tr>
              <a:tr h="190500">
                <a:tc>
                  <a:txBody>
                    <a:bodyPr/>
                    <a:lstStyle/>
                    <a:p>
                      <a:pPr algn="l" fontAlgn="b">
                        <a:buNone/>
                      </a:pPr>
                      <a:r>
                        <a:rPr lang="en-US" sz="1100" u="none" strike="noStrike">
                          <a:effectLst/>
                        </a:rPr>
                        <a:t>DKE Data</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498675382"/>
                  </a:ext>
                </a:extLst>
              </a:tr>
              <a:tr h="190500">
                <a:tc>
                  <a:txBody>
                    <a:bodyPr/>
                    <a:lstStyle/>
                    <a:p>
                      <a:pPr algn="l" fontAlgn="b">
                        <a:buNone/>
                      </a:pPr>
                      <a:r>
                        <a:rPr lang="en-US" sz="1100" u="none" strike="noStrike">
                          <a:effectLst/>
                        </a:rPr>
                        <a:t>Endless Wonder Consulting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69776088"/>
                  </a:ext>
                </a:extLst>
              </a:tr>
              <a:tr h="190500">
                <a:tc>
                  <a:txBody>
                    <a:bodyPr/>
                    <a:lstStyle/>
                    <a:p>
                      <a:pPr algn="l" fontAlgn="b">
                        <a:buNone/>
                      </a:pPr>
                      <a:r>
                        <a:rPr lang="en-US" sz="1100" u="none" strike="noStrike">
                          <a:effectLst/>
                        </a:rPr>
                        <a:t>FarmBelt North, Inc.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8903779"/>
                  </a:ext>
                </a:extLst>
              </a:tr>
              <a:tr h="190500">
                <a:tc>
                  <a:txBody>
                    <a:bodyPr/>
                    <a:lstStyle/>
                    <a:p>
                      <a:pPr algn="l" fontAlgn="b">
                        <a:buNone/>
                      </a:pPr>
                      <a:r>
                        <a:rPr lang="en-US" sz="1100" u="none" strike="noStrike">
                          <a:effectLst/>
                        </a:rPr>
                        <a:t>Kodai Watanabe</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647563838"/>
                  </a:ext>
                </a:extLst>
              </a:tr>
              <a:tr h="190500">
                <a:tc>
                  <a:txBody>
                    <a:bodyPr/>
                    <a:lstStyle/>
                    <a:p>
                      <a:pPr algn="l" fontAlgn="b">
                        <a:buNone/>
                      </a:pPr>
                      <a:r>
                        <a:rPr lang="en-US" sz="1100" u="none" strike="noStrike">
                          <a:effectLst/>
                        </a:rPr>
                        <a:t>Lexagri SAS</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49481707"/>
                  </a:ext>
                </a:extLst>
              </a:tr>
              <a:tr h="190500">
                <a:tc>
                  <a:txBody>
                    <a:bodyPr/>
                    <a:lstStyle/>
                    <a:p>
                      <a:pPr algn="l" fontAlgn="b">
                        <a:buNone/>
                      </a:pPr>
                      <a:r>
                        <a:rPr lang="en-US" sz="1100" u="none" strike="noStrike">
                          <a:effectLst/>
                        </a:rPr>
                        <a:t>M2M Craft Co Ltd</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423245209"/>
                  </a:ext>
                </a:extLst>
              </a:tr>
              <a:tr h="190500">
                <a:tc>
                  <a:txBody>
                    <a:bodyPr/>
                    <a:lstStyle/>
                    <a:p>
                      <a:pPr algn="l" fontAlgn="b">
                        <a:buNone/>
                      </a:pPr>
                      <a:r>
                        <a:rPr lang="en-US" sz="1100" u="none" strike="noStrike">
                          <a:effectLst/>
                        </a:rPr>
                        <a:t>National Agriculture and Food Research Organization</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44217661"/>
                  </a:ext>
                </a:extLst>
              </a:tr>
              <a:tr h="190500">
                <a:tc>
                  <a:txBody>
                    <a:bodyPr/>
                    <a:lstStyle/>
                    <a:p>
                      <a:pPr algn="l" fontAlgn="b">
                        <a:buNone/>
                      </a:pPr>
                      <a:r>
                        <a:rPr lang="en-US" sz="1100" u="none" strike="noStrike">
                          <a:effectLst/>
                        </a:rPr>
                        <a:t>SoilView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169995300"/>
                  </a:ext>
                </a:extLst>
              </a:tr>
              <a:tr h="190500">
                <a:tc>
                  <a:txBody>
                    <a:bodyPr/>
                    <a:lstStyle/>
                    <a:p>
                      <a:pPr algn="l" fontAlgn="b">
                        <a:buNone/>
                      </a:pPr>
                      <a:r>
                        <a:rPr lang="en-US" sz="1100" u="none" strike="noStrike" dirty="0">
                          <a:effectLst/>
                        </a:rPr>
                        <a:t>Syngenta Crop Protection, LLC</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665064815"/>
                  </a:ext>
                </a:extLst>
              </a:tr>
            </a:tbl>
          </a:graphicData>
        </a:graphic>
      </p:graphicFrame>
    </p:spTree>
    <p:extLst>
      <p:ext uri="{BB962C8B-B14F-4D97-AF65-F5344CB8AC3E}">
        <p14:creationId xmlns:p14="http://schemas.microsoft.com/office/powerpoint/2010/main" val="2340907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D763E-655A-27A4-AFC1-B00194B7BB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E4075-4746-EC1D-58A5-DB1DB18564CA}"/>
              </a:ext>
            </a:extLst>
          </p:cNvPr>
          <p:cNvSpPr>
            <a:spLocks noGrp="1"/>
          </p:cNvSpPr>
          <p:nvPr>
            <p:ph type="title"/>
          </p:nvPr>
        </p:nvSpPr>
        <p:spPr/>
        <p:txBody>
          <a:bodyPr/>
          <a:lstStyle/>
          <a:p>
            <a:r>
              <a:rPr lang="en-US" sz="3200" dirty="0"/>
              <a:t>WG32 Crop Protection Work Record Exchange</a:t>
            </a:r>
          </a:p>
        </p:txBody>
      </p:sp>
      <p:sp>
        <p:nvSpPr>
          <p:cNvPr id="3" name="TextBox 2">
            <a:extLst>
              <a:ext uri="{FF2B5EF4-FFF2-40B4-BE49-F238E27FC236}">
                <a16:creationId xmlns:a16="http://schemas.microsoft.com/office/drawing/2014/main" id="{1C9B027A-8400-3AB3-1C8A-FF52B1BD7878}"/>
              </a:ext>
            </a:extLst>
          </p:cNvPr>
          <p:cNvSpPr txBox="1"/>
          <p:nvPr/>
        </p:nvSpPr>
        <p:spPr>
          <a:xfrm>
            <a:off x="9044609" y="1867276"/>
            <a:ext cx="2970193" cy="1077218"/>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Chair: </a:t>
            </a:r>
          </a:p>
          <a:p>
            <a:r>
              <a:rPr lang="en-US" sz="1600" b="1" dirty="0">
                <a:latin typeface="Arial" panose="020B0604020202020204" pitchFamily="34" charset="0"/>
                <a:cs typeface="Arial" panose="020B0604020202020204" pitchFamily="34" charset="0"/>
              </a:rPr>
              <a:t>Staff Liaison: Ben Craker</a:t>
            </a:r>
          </a:p>
          <a:p>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Member Organizations:</a:t>
            </a:r>
          </a:p>
        </p:txBody>
      </p:sp>
      <p:sp>
        <p:nvSpPr>
          <p:cNvPr id="4" name="Content Placeholder 2">
            <a:extLst>
              <a:ext uri="{FF2B5EF4-FFF2-40B4-BE49-F238E27FC236}">
                <a16:creationId xmlns:a16="http://schemas.microsoft.com/office/drawing/2014/main" id="{39B4E6DF-D8F3-58C7-5188-D052F2E1B136}"/>
              </a:ext>
            </a:extLst>
          </p:cNvPr>
          <p:cNvSpPr txBox="1">
            <a:spLocks/>
          </p:cNvSpPr>
          <p:nvPr/>
        </p:nvSpPr>
        <p:spPr>
          <a:xfrm>
            <a:off x="366042" y="1690690"/>
            <a:ext cx="8273133" cy="4759805"/>
          </a:xfrm>
        </p:spPr>
        <p:txBody>
          <a:bodyPr>
            <a:normAutofit lnSpcReduction="10000"/>
          </a:bodyPr>
          <a:lstStyle>
            <a:lvl1pPr marL="182879" marR="0" indent="-182879"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1pPr>
            <a:lvl2pPr marL="493775" marR="0" indent="-219455" algn="l" defTabSz="914400" rtl="0" eaLnBrk="1" latinLnBrk="0" hangingPunct="1">
              <a:lnSpc>
                <a:spcPct val="100000"/>
              </a:lnSpc>
              <a:spcBef>
                <a:spcPts val="500"/>
              </a:spcBef>
              <a:spcAft>
                <a:spcPts val="0"/>
              </a:spcAft>
              <a:buClr>
                <a:schemeClr val="accent1"/>
              </a:buClr>
              <a:buSzPct val="85000"/>
              <a:buFont typeface="Arial"/>
              <a:buChar char="•"/>
              <a:tabLst/>
              <a:defRPr sz="2400" b="0" i="0" u="none" strike="noStrike" cap="none" spc="0" baseline="0">
                <a:ln>
                  <a:noFill/>
                </a:ln>
                <a:solidFill>
                  <a:srgbClr val="000000"/>
                </a:solidFill>
                <a:uFillTx/>
                <a:latin typeface="Calibri"/>
                <a:ea typeface="Calibri"/>
                <a:cs typeface="Calibri"/>
                <a:sym typeface="Calibri"/>
              </a:defRPr>
            </a:lvl2pPr>
            <a:lvl3pPr marL="792479" marR="0" indent="-243840" algn="l" defTabSz="914400" rtl="0" eaLnBrk="1" latinLnBrk="0" hangingPunct="1">
              <a:lnSpc>
                <a:spcPct val="100000"/>
              </a:lnSpc>
              <a:spcBef>
                <a:spcPts val="500"/>
              </a:spcBef>
              <a:spcAft>
                <a:spcPts val="0"/>
              </a:spcAft>
              <a:buClr>
                <a:schemeClr val="accent1"/>
              </a:buClr>
              <a:buSzPct val="90000"/>
              <a:buFont typeface="Arial"/>
              <a:buChar char="•"/>
              <a:tabLst/>
              <a:defRPr sz="2400" b="0" i="0" u="none" strike="noStrike" cap="none" spc="0" baseline="0">
                <a:ln>
                  <a:noFill/>
                </a:ln>
                <a:solidFill>
                  <a:srgbClr val="000000"/>
                </a:solidFill>
                <a:uFillTx/>
                <a:latin typeface="Calibri"/>
                <a:ea typeface="Calibri"/>
                <a:cs typeface="Calibri"/>
                <a:sym typeface="Calibri"/>
              </a:defRPr>
            </a:lvl3pPr>
            <a:lvl4pPr marL="1066800" marR="0" indent="-24384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4pPr>
            <a:lvl5pPr marL="1234439" marR="0" indent="-18288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5pPr>
            <a:lvl6pPr marL="25603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6pPr>
            <a:lvl7pPr marL="30175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7pPr>
            <a:lvl8pPr marL="34747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8pPr>
            <a:lvl9pPr marL="3931920" marR="0" indent="-274320" algn="l" defTabSz="914400" rtl="0" eaLnBrk="1" latinLnBrk="0" hangingPunct="1">
              <a:lnSpc>
                <a:spcPct val="100000"/>
              </a:lnSpc>
              <a:spcBef>
                <a:spcPts val="500"/>
              </a:spcBef>
              <a:spcAft>
                <a:spcPts val="0"/>
              </a:spcAft>
              <a:buClr>
                <a:schemeClr val="accent1"/>
              </a:buClr>
              <a:buSzPct val="100000"/>
              <a:buFont typeface="Arial"/>
              <a:buChar char="•"/>
              <a:tabLst/>
              <a:defRPr sz="2400" b="0" i="0" u="none" strike="noStrike" cap="none" spc="0" baseline="0">
                <a:ln>
                  <a:noFill/>
                </a:ln>
                <a:solidFill>
                  <a:srgbClr val="000000"/>
                </a:solidFill>
                <a:uFillTx/>
                <a:latin typeface="Calibri"/>
                <a:ea typeface="Calibri"/>
                <a:cs typeface="Calibri"/>
                <a:sym typeface="Calibri"/>
              </a:defRPr>
            </a:lvl9pPr>
          </a:lstStyle>
          <a:p>
            <a:pPr marL="0" indent="0">
              <a:buFont typeface="Arial"/>
              <a:buNone/>
            </a:pPr>
            <a:r>
              <a:rPr lang="en-US" sz="1200" b="1" dirty="0">
                <a:latin typeface="Arial" panose="020B0604020202020204" pitchFamily="34" charset="0"/>
                <a:cs typeface="Arial" panose="020B0604020202020204" pitchFamily="34" charset="0"/>
              </a:rPr>
              <a:t>Business Value: </a:t>
            </a:r>
          </a:p>
          <a:p>
            <a:pPr marL="0" indent="0">
              <a:buNone/>
            </a:pPr>
            <a:r>
              <a:rPr lang="en-US" sz="1200" dirty="0">
                <a:latin typeface="Arial" panose="020B0604020202020204" pitchFamily="34" charset="0"/>
                <a:cs typeface="Arial" panose="020B0604020202020204" pitchFamily="34" charset="0"/>
              </a:rPr>
              <a:t>Following the output of the Closed Loop Spray working group a need was identified to standardize the exchange of crop protection work records between FMIS systems and OEM clouds. As varying demands around the world grow for additional documentation of products applied and practices used, having a consistent way to share what actually happened (work record) for a field operation is needed. The primary activity of this working group will be to leverage the work already done in the Closed Loop Spray to recommend changes to the ADAPT Standard. These recommendations will be the next step to create the globally applicable standards needed for efficient data exchange and documentation of what actually happened during a crop protection application. </a:t>
            </a:r>
            <a:endParaRPr lang="en-US" sz="1200" b="1"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Deliverables:</a:t>
            </a:r>
          </a:p>
          <a:p>
            <a:pPr marL="571500" indent="-285750"/>
            <a:r>
              <a:rPr lang="en-US" sz="1200" dirty="0">
                <a:latin typeface="Arial" panose="020B0604020202020204" pitchFamily="34" charset="0"/>
                <a:cs typeface="Arial" panose="020B0604020202020204" pitchFamily="34" charset="0"/>
              </a:rPr>
              <a:t>Proposal to the ADAPT Standard community for changes and adjustments discovered to support the work record transfer use case.</a:t>
            </a:r>
          </a:p>
          <a:p>
            <a:pPr marL="571500" indent="-285750"/>
            <a:r>
              <a:rPr lang="en-US" sz="1200" dirty="0">
                <a:latin typeface="Arial" panose="020B0604020202020204" pitchFamily="34" charset="0"/>
                <a:cs typeface="Arial" panose="020B0604020202020204" pitchFamily="34" charset="0"/>
              </a:rPr>
              <a:t>Optional ADAPT scenario documentation </a:t>
            </a:r>
          </a:p>
          <a:p>
            <a:pPr marL="571500" indent="-285750"/>
            <a:r>
              <a:rPr lang="en-US" sz="1200" dirty="0">
                <a:latin typeface="Arial" panose="020B0604020202020204" pitchFamily="34" charset="0"/>
                <a:cs typeface="Arial" panose="020B0604020202020204" pitchFamily="34" charset="0"/>
              </a:rPr>
              <a:t>ADAPT Data models (UML class models) and associated example instance documents for the work record. </a:t>
            </a:r>
          </a:p>
          <a:p>
            <a:pPr marL="571500" indent="-285750"/>
            <a:r>
              <a:rPr lang="en-US" sz="1200" dirty="0">
                <a:latin typeface="Arial" panose="020B0604020202020204" pitchFamily="34" charset="0"/>
                <a:cs typeface="Arial" panose="020B0604020202020204" pitchFamily="34" charset="0"/>
              </a:rPr>
              <a:t>Examples of the serialization of the data model (a UML class model) and XML and/or JSON sample instance documents</a:t>
            </a:r>
          </a:p>
          <a:p>
            <a:pPr marL="285750" indent="0">
              <a:buNone/>
            </a:pPr>
            <a:endParaRPr lang="en-US" sz="1200" dirty="0">
              <a:latin typeface="Arial" panose="020B0604020202020204" pitchFamily="34" charset="0"/>
              <a:cs typeface="Arial" panose="020B0604020202020204" pitchFamily="34" charset="0"/>
            </a:endParaRPr>
          </a:p>
          <a:p>
            <a:pPr marL="0" indent="0">
              <a:buNone/>
            </a:pPr>
            <a:r>
              <a:rPr lang="en-US" sz="1200" b="1" dirty="0">
                <a:latin typeface="Arial" panose="020B0604020202020204" pitchFamily="34" charset="0"/>
                <a:cs typeface="Arial" panose="020B0604020202020204" pitchFamily="34" charset="0"/>
              </a:rPr>
              <a:t>Status: </a:t>
            </a:r>
            <a:r>
              <a:rPr lang="en-US" sz="1200" kern="1200" dirty="0">
                <a:latin typeface="Arial" panose="020B0604020202020204" pitchFamily="34" charset="0"/>
                <a:cs typeface="Arial" panose="020B0604020202020204" pitchFamily="34" charset="0"/>
              </a:rPr>
              <a:t>Team has been reviewing different reporting programs from around the world to identify common themes and requirements. Expect some significant changes may be needed to ADAPT Standard to be able to share a “collection” of operation summaries, not just transferring an individual operation,</a:t>
            </a:r>
            <a:endParaRPr lang="en-US" sz="1200" dirty="0">
              <a:latin typeface="Arial" panose="020B0604020202020204" pitchFamily="34" charset="0"/>
              <a:cs typeface="Arial" panose="020B0604020202020204" pitchFamily="34" charset="0"/>
            </a:endParaRPr>
          </a:p>
          <a:p>
            <a:pPr marL="0" indent="0">
              <a:buFont typeface="Arial"/>
              <a:buNone/>
            </a:pPr>
            <a:endParaRPr lang="en-US" sz="1200" dirty="0">
              <a:latin typeface="Arial" panose="020B0604020202020204" pitchFamily="34" charset="0"/>
              <a:cs typeface="Arial" panose="020B0604020202020204" pitchFamily="34" charset="0"/>
            </a:endParaRPr>
          </a:p>
          <a:p>
            <a:pPr marL="0" indent="0">
              <a:spcBef>
                <a:spcPts val="0"/>
              </a:spcBef>
              <a:buClrTx/>
              <a:buSzTx/>
              <a:buNone/>
              <a:defRPr/>
            </a:pPr>
            <a:r>
              <a:rPr lang="en-US" sz="1200" b="1" kern="1200" dirty="0">
                <a:latin typeface="Arial" panose="020B0604020202020204" pitchFamily="34" charset="0"/>
                <a:ea typeface="+mn-ea"/>
                <a:cs typeface="Arial" panose="020B0604020202020204" pitchFamily="34" charset="0"/>
              </a:rPr>
              <a:t>Planned Completion:</a:t>
            </a:r>
            <a:r>
              <a:rPr lang="en-US" sz="1200" kern="1200" dirty="0">
                <a:latin typeface="Arial" panose="020B0604020202020204" pitchFamily="34" charset="0"/>
                <a:ea typeface="+mn-ea"/>
                <a:cs typeface="Arial" panose="020B0604020202020204" pitchFamily="34" charset="0"/>
              </a:rPr>
              <a:t> Q1 2025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latin typeface="Arial" panose="020B0604020202020204" pitchFamily="34" charset="0"/>
                <a:ea typeface="+mn-ea"/>
                <a:cs typeface="Arial" panose="020B0604020202020204" pitchFamily="34" charset="0"/>
              </a:rPr>
              <a:t>Current Estimate:</a:t>
            </a:r>
            <a:r>
              <a:rPr lang="en-US" sz="1200" kern="1200" dirty="0">
                <a:latin typeface="Arial" panose="020B0604020202020204" pitchFamily="34" charset="0"/>
                <a:ea typeface="+mn-ea"/>
                <a:cs typeface="Arial" panose="020B0604020202020204" pitchFamily="34" charset="0"/>
              </a:rPr>
              <a:t> Mid-year Meeting 2026</a:t>
            </a:r>
            <a:endParaRPr lang="en-US" sz="1200"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26C4485D-E3EA-E944-972F-A69CC0E0DA47}"/>
              </a:ext>
            </a:extLst>
          </p:cNvPr>
          <p:cNvGraphicFramePr>
            <a:graphicFrameLocks noGrp="1"/>
          </p:cNvGraphicFramePr>
          <p:nvPr>
            <p:extLst>
              <p:ext uri="{D42A27DB-BD31-4B8C-83A1-F6EECF244321}">
                <p14:modId xmlns:p14="http://schemas.microsoft.com/office/powerpoint/2010/main" val="2910913410"/>
              </p:ext>
            </p:extLst>
          </p:nvPr>
        </p:nvGraphicFramePr>
        <p:xfrm>
          <a:off x="9172575" y="3752850"/>
          <a:ext cx="2286000" cy="17145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3458233456"/>
                    </a:ext>
                  </a:extLst>
                </a:gridCol>
              </a:tblGrid>
              <a:tr h="190500">
                <a:tc>
                  <a:txBody>
                    <a:bodyPr/>
                    <a:lstStyle/>
                    <a:p>
                      <a:pPr algn="l" fontAlgn="b">
                        <a:buNone/>
                      </a:pPr>
                      <a:r>
                        <a:rPr lang="en-US" sz="1100" u="none" strike="noStrike">
                          <a:effectLst/>
                        </a:rPr>
                        <a:t>Bayer Crop Science LP</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95570453"/>
                  </a:ext>
                </a:extLst>
              </a:tr>
              <a:tr h="190500">
                <a:tc>
                  <a:txBody>
                    <a:bodyPr/>
                    <a:lstStyle/>
                    <a:p>
                      <a:pPr algn="l" fontAlgn="b">
                        <a:buNone/>
                      </a:pPr>
                      <a:r>
                        <a:rPr lang="en-US" sz="1100" u="none" strike="noStrike">
                          <a:effectLst/>
                        </a:rPr>
                        <a:t>CNH Industrial</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64120188"/>
                  </a:ext>
                </a:extLst>
              </a:tr>
              <a:tr h="190500">
                <a:tc>
                  <a:txBody>
                    <a:bodyPr/>
                    <a:lstStyle/>
                    <a:p>
                      <a:pPr algn="l" fontAlgn="b">
                        <a:buNone/>
                      </a:pPr>
                      <a:r>
                        <a:rPr lang="en-US" sz="1100" u="none" strike="noStrike">
                          <a:effectLst/>
                        </a:rPr>
                        <a:t>Control Systems Software,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641685159"/>
                  </a:ext>
                </a:extLst>
              </a:tr>
              <a:tr h="190500">
                <a:tc>
                  <a:txBody>
                    <a:bodyPr/>
                    <a:lstStyle/>
                    <a:p>
                      <a:pPr algn="l" fontAlgn="b">
                        <a:buNone/>
                      </a:pPr>
                      <a:r>
                        <a:rPr lang="en-US" sz="1100" u="none" strike="noStrike">
                          <a:effectLst/>
                        </a:rPr>
                        <a:t>Endless Wonder Consulting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76517188"/>
                  </a:ext>
                </a:extLst>
              </a:tr>
              <a:tr h="190500">
                <a:tc>
                  <a:txBody>
                    <a:bodyPr/>
                    <a:lstStyle/>
                    <a:p>
                      <a:pPr algn="l" fontAlgn="b">
                        <a:buNone/>
                      </a:pPr>
                      <a:r>
                        <a:rPr lang="en-US" sz="1100" u="none" strike="noStrike">
                          <a:effectLst/>
                        </a:rPr>
                        <a:t>FarmBelt North, Inc.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15025166"/>
                  </a:ext>
                </a:extLst>
              </a:tr>
              <a:tr h="190500">
                <a:tc>
                  <a:txBody>
                    <a:bodyPr/>
                    <a:lstStyle/>
                    <a:p>
                      <a:pPr algn="l" fontAlgn="b">
                        <a:buNone/>
                      </a:pPr>
                      <a:r>
                        <a:rPr lang="en-US" sz="1100" u="none" strike="noStrike">
                          <a:effectLst/>
                        </a:rPr>
                        <a:t>Growmark, Inc.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518347308"/>
                  </a:ext>
                </a:extLst>
              </a:tr>
              <a:tr h="190500">
                <a:tc>
                  <a:txBody>
                    <a:bodyPr/>
                    <a:lstStyle/>
                    <a:p>
                      <a:pPr algn="l" fontAlgn="b">
                        <a:buNone/>
                      </a:pPr>
                      <a:r>
                        <a:rPr lang="en-US" sz="1100" u="none" strike="noStrike">
                          <a:effectLst/>
                        </a:rPr>
                        <a:t>John Deere</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36942152"/>
                  </a:ext>
                </a:extLst>
              </a:tr>
              <a:tr h="190500">
                <a:tc>
                  <a:txBody>
                    <a:bodyPr/>
                    <a:lstStyle/>
                    <a:p>
                      <a:pPr algn="l" fontAlgn="b">
                        <a:buNone/>
                      </a:pPr>
                      <a:r>
                        <a:rPr lang="en-US" sz="1100" u="none" strike="noStrike">
                          <a:effectLst/>
                        </a:rPr>
                        <a:t>Keystone Cooperative LLC</a:t>
                      </a:r>
                      <a:endParaRPr lang="en-US" sz="11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589602895"/>
                  </a:ext>
                </a:extLst>
              </a:tr>
              <a:tr h="190500">
                <a:tc>
                  <a:txBody>
                    <a:bodyPr/>
                    <a:lstStyle/>
                    <a:p>
                      <a:pPr algn="l" fontAlgn="b">
                        <a:buNone/>
                      </a:pPr>
                      <a:r>
                        <a:rPr lang="en-US" sz="1100" u="none" strike="noStrike" dirty="0">
                          <a:effectLst/>
                        </a:rPr>
                        <a:t>Software Solutions Integrated, LLC</a:t>
                      </a:r>
                      <a:endParaRPr lang="en-US" sz="11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792965969"/>
                  </a:ext>
                </a:extLst>
              </a:tr>
            </a:tbl>
          </a:graphicData>
        </a:graphic>
      </p:graphicFrame>
    </p:spTree>
    <p:extLst>
      <p:ext uri="{BB962C8B-B14F-4D97-AF65-F5344CB8AC3E}">
        <p14:creationId xmlns:p14="http://schemas.microsoft.com/office/powerpoint/2010/main" val="1159930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ateway_Corporate_Presentation_16x9" id="{EC4D91C8-71CB-5F4C-B50C-76317539A160}" vid="{50674922-3BAA-BB46-B763-1D226E81506B}"/>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ateway_Corporate_Presentation_16x9" id="{EC4D91C8-71CB-5F4C-B50C-76317539A160}" vid="{4AFB63B5-8B47-B84C-BF78-2BBDB99C8D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0b9ab300-f97a-49f6-afa5-aaebb7a990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CD5F1AF10FBD14398FDA7343281AE5F" ma:contentTypeVersion="16" ma:contentTypeDescription="Create a new document." ma:contentTypeScope="" ma:versionID="533482ca6805dceda31e4c0cd43fabba">
  <xsd:schema xmlns:xsd="http://www.w3.org/2001/XMLSchema" xmlns:xs="http://www.w3.org/2001/XMLSchema" xmlns:p="http://schemas.microsoft.com/office/2006/metadata/properties" xmlns:ns3="0b9ab300-f97a-49f6-afa5-aaebb7a99000" xmlns:ns4="5747b951-8268-4fe8-8fbc-fb3ce157fe0f" targetNamespace="http://schemas.microsoft.com/office/2006/metadata/properties" ma:root="true" ma:fieldsID="d9e9a86af49a3e66f47159955b6f5e1e" ns3:_="" ns4:_="">
    <xsd:import namespace="0b9ab300-f97a-49f6-afa5-aaebb7a99000"/>
    <xsd:import namespace="5747b951-8268-4fe8-8fbc-fb3ce157fe0f"/>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SearchProperties" minOccurs="0"/>
                <xsd:element ref="ns3:MediaServiceDateTaken" minOccurs="0"/>
                <xsd:element ref="ns3:MediaLengthInSeconds"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9ab300-f97a-49f6-afa5-aaebb7a99000"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747b951-8268-4fe8-8fbc-fb3ce157fe0f"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BF48CB-4030-4A97-9823-D910FE0FFE6D}">
  <ds:schemaRefs>
    <ds:schemaRef ds:uri="http://schemas.microsoft.com/sharepoint/v3/contenttype/forms"/>
  </ds:schemaRefs>
</ds:datastoreItem>
</file>

<file path=customXml/itemProps2.xml><?xml version="1.0" encoding="utf-8"?>
<ds:datastoreItem xmlns:ds="http://schemas.openxmlformats.org/officeDocument/2006/customXml" ds:itemID="{AA9B7093-B627-418B-BAF0-8738BABFA71C}">
  <ds:schemaRefs>
    <ds:schemaRef ds:uri="http://purl.org/dc/terms/"/>
    <ds:schemaRef ds:uri="http://schemas.microsoft.com/office/2006/metadata/properties"/>
    <ds:schemaRef ds:uri="http://www.w3.org/XML/1998/namespace"/>
    <ds:schemaRef ds:uri="http://schemas.microsoft.com/office/2006/documentManagement/types"/>
    <ds:schemaRef ds:uri="0b9ab300-f97a-49f6-afa5-aaebb7a99000"/>
    <ds:schemaRef ds:uri="5747b951-8268-4fe8-8fbc-fb3ce157fe0f"/>
    <ds:schemaRef ds:uri="http://purl.org/dc/dcmitype/"/>
    <ds:schemaRef ds:uri="http://purl.org/dc/elements/1.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8F4F03CB-F69B-41DB-B447-4655DBB489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9ab300-f97a-49f6-afa5-aaebb7a99000"/>
    <ds:schemaRef ds:uri="5747b951-8268-4fe8-8fbc-fb3ce157fe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AgGateway PPT Template</Template>
  <TotalTime>3336</TotalTime>
  <Words>6720</Words>
  <Application>Microsoft Office PowerPoint</Application>
  <PresentationFormat>Widescreen</PresentationFormat>
  <Paragraphs>825</Paragraphs>
  <Slides>43</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43</vt:i4>
      </vt:variant>
    </vt:vector>
  </HeadingPairs>
  <TitlesOfParts>
    <vt:vector size="49" baseType="lpstr">
      <vt:lpstr>Aptos Narrow</vt:lpstr>
      <vt:lpstr>Arial</vt:lpstr>
      <vt:lpstr>Calibri</vt:lpstr>
      <vt:lpstr>Wingdings</vt:lpstr>
      <vt:lpstr>Office Theme</vt:lpstr>
      <vt:lpstr>1_Office Theme</vt:lpstr>
      <vt:lpstr>AgGateway Portfolio Overview</vt:lpstr>
      <vt:lpstr>PMC Groups</vt:lpstr>
      <vt:lpstr>Current Working Groups</vt:lpstr>
      <vt:lpstr>Active Working Groups</vt:lpstr>
      <vt:lpstr>WG12 PAIL</vt:lpstr>
      <vt:lpstr>WG27 Entity Identification Rules</vt:lpstr>
      <vt:lpstr>WG28 Modus: Botanical/Plant Tissue Methods</vt:lpstr>
      <vt:lpstr>WG31 Field Operations Controlled Vocabulary</vt:lpstr>
      <vt:lpstr>WG32 Crop Protection Work Record Exchange</vt:lpstr>
      <vt:lpstr>WG33 Modus: v2 Schema</vt:lpstr>
      <vt:lpstr>WG34: Field Boundary: Obstacles</vt:lpstr>
      <vt:lpstr>On-Hold Working Groups</vt:lpstr>
      <vt:lpstr>WG21 European Reporting Data ADAPT Mapping</vt:lpstr>
      <vt:lpstr>WG30 PICS : STAC Gap Check</vt:lpstr>
      <vt:lpstr>WG23 Weather and Forecast Data API</vt:lpstr>
      <vt:lpstr>Other Activities </vt:lpstr>
      <vt:lpstr>ADAPT</vt:lpstr>
      <vt:lpstr>ADAPT past, present, and future</vt:lpstr>
      <vt:lpstr>AgGateway’s approach to developing ADAPT Standard</vt:lpstr>
      <vt:lpstr>ADAPT Standard Principles</vt:lpstr>
      <vt:lpstr>ADAPT Standard Documentation</vt:lpstr>
      <vt:lpstr>ADAPT Resources</vt:lpstr>
      <vt:lpstr>Completed Working Groups</vt:lpstr>
      <vt:lpstr>Active &amp; Completed Working Groups</vt:lpstr>
      <vt:lpstr>WG00 Agrisemantics</vt:lpstr>
      <vt:lpstr>WG04, WG11 Ag Lab Data (Modus 2.0)</vt:lpstr>
      <vt:lpstr>WG15 Scale Ticket</vt:lpstr>
      <vt:lpstr>WG16 Crop Protection Product Guidelines</vt:lpstr>
      <vt:lpstr>WG17 Field Boundary Use Cases &amp; Definitions</vt:lpstr>
      <vt:lpstr>WG18 Crop Nutrition 3rd Party Warehouse Management </vt:lpstr>
      <vt:lpstr>WG19 ADAPT Serialization</vt:lpstr>
      <vt:lpstr>WG20 Traceability API</vt:lpstr>
      <vt:lpstr>WG22 Booking and Prepay Reporting</vt:lpstr>
      <vt:lpstr>WG24 Field Boundary: GNSS Accuracy</vt:lpstr>
      <vt:lpstr>WG25 Dairy Feeding Data Standards Assessment </vt:lpstr>
      <vt:lpstr>WG26 Data Ethics and Stewardship</vt:lpstr>
      <vt:lpstr>WG29 Dealer Lookup</vt:lpstr>
      <vt:lpstr>Where to find Completed WG Digital Resources</vt:lpstr>
      <vt:lpstr>Where to find Completed WG Digital Resources</vt:lpstr>
      <vt:lpstr>Where to find Completed WG Digital Resources</vt:lpstr>
      <vt:lpstr>Future Working Groups</vt:lpstr>
      <vt:lpstr>Upcoming Working Groups</vt:lpstr>
      <vt:lpstr>Other Potential Future WG’s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Craker</dc:creator>
  <cp:lastModifiedBy>Ben Craker</cp:lastModifiedBy>
  <cp:revision>4</cp:revision>
  <dcterms:created xsi:type="dcterms:W3CDTF">2022-07-27T19:30:43Z</dcterms:created>
  <dcterms:modified xsi:type="dcterms:W3CDTF">2026-02-06T18:39:18Z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0x0101002CD5F1AF10FBD14398FDA7343281AE5F</vt:lpwstr>
  </property>
</Properties>
</file>